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256" r:id="rId2"/>
    <p:sldId id="393" r:id="rId3"/>
    <p:sldId id="396" r:id="rId4"/>
    <p:sldId id="395" r:id="rId5"/>
    <p:sldId id="394" r:id="rId6"/>
    <p:sldId id="297" r:id="rId7"/>
    <p:sldId id="323" r:id="rId8"/>
    <p:sldId id="276" r:id="rId9"/>
    <p:sldId id="302" r:id="rId10"/>
    <p:sldId id="304" r:id="rId11"/>
    <p:sldId id="397" r:id="rId12"/>
    <p:sldId id="330" r:id="rId13"/>
    <p:sldId id="335" r:id="rId14"/>
    <p:sldId id="336" r:id="rId15"/>
    <p:sldId id="344" r:id="rId16"/>
    <p:sldId id="345" r:id="rId17"/>
    <p:sldId id="346" r:id="rId18"/>
    <p:sldId id="398" r:id="rId19"/>
    <p:sldId id="347" r:id="rId20"/>
    <p:sldId id="349" r:id="rId21"/>
    <p:sldId id="350" r:id="rId22"/>
    <p:sldId id="385" r:id="rId23"/>
    <p:sldId id="351" r:id="rId24"/>
    <p:sldId id="386" r:id="rId25"/>
    <p:sldId id="352" r:id="rId26"/>
    <p:sldId id="384" r:id="rId27"/>
    <p:sldId id="377" r:id="rId28"/>
    <p:sldId id="379" r:id="rId29"/>
    <p:sldId id="361" r:id="rId30"/>
    <p:sldId id="362" r:id="rId31"/>
    <p:sldId id="363" r:id="rId32"/>
    <p:sldId id="364" r:id="rId33"/>
    <p:sldId id="392" r:id="rId34"/>
    <p:sldId id="365" r:id="rId35"/>
    <p:sldId id="329" r:id="rId36"/>
    <p:sldId id="390" r:id="rId37"/>
    <p:sldId id="391" r:id="rId38"/>
    <p:sldId id="290" r:id="rId39"/>
  </p:sldIdLst>
  <p:sldSz cx="9144000" cy="6858000" type="screen4x3"/>
  <p:notesSz cx="6667500" cy="9801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910" autoAdjust="0"/>
  </p:normalViewPr>
  <p:slideViewPr>
    <p:cSldViewPr>
      <p:cViewPr varScale="1">
        <p:scale>
          <a:sx n="76" d="100"/>
          <a:sy n="76" d="100"/>
        </p:scale>
        <p:origin x="-1392"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3.2444991251093652E-2"/>
          <c:y val="0.13666083406240934"/>
          <c:w val="0.57923151793525807"/>
          <c:h val="0.77714129483814731"/>
        </c:manualLayout>
      </c:layout>
      <c:pie3DChart>
        <c:varyColors val="1"/>
        <c:ser>
          <c:idx val="0"/>
          <c:order val="0"/>
          <c:tx>
            <c:strRef>
              <c:f>Sheet1!$B$1</c:f>
              <c:strCache>
                <c:ptCount val="1"/>
                <c:pt idx="0">
                  <c:v>Factors causing failure</c:v>
                </c:pt>
              </c:strCache>
            </c:strRef>
          </c:tx>
          <c:explosion val="25"/>
          <c:dLbls>
            <c:showLegendKey val="0"/>
            <c:showVal val="1"/>
            <c:showCatName val="0"/>
            <c:showSerName val="0"/>
            <c:showPercent val="0"/>
            <c:showBubbleSize val="0"/>
            <c:showLeaderLines val="1"/>
          </c:dLbls>
          <c:cat>
            <c:strRef>
              <c:f>Sheet1!$A$2:$A$8</c:f>
              <c:strCache>
                <c:ptCount val="7"/>
                <c:pt idx="0">
                  <c:v>1. Mythology, hype &amp; tradition -- 30%</c:v>
                </c:pt>
                <c:pt idx="1">
                  <c:v>2. Executive custody, governance, policies -- 19%</c:v>
                </c:pt>
                <c:pt idx="2">
                  <c:v>3. Strategic architecture, alignment, etc -- 16%</c:v>
                </c:pt>
                <c:pt idx="3">
                  <c:v>4. Data engineering and configuration -- 14%</c:v>
                </c:pt>
                <c:pt idx="4">
                  <c:v>5. Soft issues and change impacts -- 12%</c:v>
                </c:pt>
                <c:pt idx="5">
                  <c:v>6. Engineering approach -- 6%</c:v>
                </c:pt>
                <c:pt idx="6">
                  <c:v>7. Technology issues -- 3%</c:v>
                </c:pt>
              </c:strCache>
            </c:strRef>
          </c:cat>
          <c:val>
            <c:numRef>
              <c:f>Sheet1!$B$2:$B$8</c:f>
              <c:numCache>
                <c:formatCode>0%</c:formatCode>
                <c:ptCount val="7"/>
                <c:pt idx="0">
                  <c:v>0.30000000000000021</c:v>
                </c:pt>
                <c:pt idx="1">
                  <c:v>0.19000000000000003</c:v>
                </c:pt>
                <c:pt idx="2">
                  <c:v>0.16000000000000003</c:v>
                </c:pt>
                <c:pt idx="3">
                  <c:v>0.14000000000000001</c:v>
                </c:pt>
                <c:pt idx="4">
                  <c:v>0.12000000000000002</c:v>
                </c:pt>
                <c:pt idx="5">
                  <c:v>6.0000000000000039E-2</c:v>
                </c:pt>
                <c:pt idx="6">
                  <c:v>3.0000000000000006E-2</c:v>
                </c:pt>
              </c:numCache>
            </c:numRef>
          </c:val>
        </c:ser>
        <c:dLbls>
          <c:showLegendKey val="0"/>
          <c:showVal val="0"/>
          <c:showCatName val="0"/>
          <c:showSerName val="0"/>
          <c:showPercent val="0"/>
          <c:showBubbleSize val="0"/>
          <c:showLeaderLines val="1"/>
        </c:dLbls>
      </c:pie3DChart>
      <c:spPr>
        <a:noFill/>
        <a:ln w="25384">
          <a:noFill/>
        </a:ln>
      </c:spPr>
    </c:plotArea>
    <c:legend>
      <c:legendPos val="r"/>
      <c:layout>
        <c:manualLayout>
          <c:xMode val="edge"/>
          <c:yMode val="edge"/>
          <c:x val="0.59376883237189004"/>
          <c:y val="6.1910405267138258E-2"/>
          <c:w val="0.39789779218774129"/>
          <c:h val="0.93701232261221556"/>
        </c:manualLayout>
      </c:layout>
      <c:overlay val="0"/>
    </c:legend>
    <c:plotVisOnly val="1"/>
    <c:dispBlanksAs val="zero"/>
    <c:showDLblsOverMax val="0"/>
  </c:chart>
  <c:txPr>
    <a:bodyPr/>
    <a:lstStyle/>
    <a:p>
      <a:pPr>
        <a:defRPr sz="1799">
          <a:solidFill>
            <a:srgbClr val="002060"/>
          </a:solidFill>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889250" cy="490061"/>
          </a:xfrm>
          <a:prstGeom prst="rect">
            <a:avLst/>
          </a:prstGeom>
        </p:spPr>
        <p:txBody>
          <a:bodyPr vert="horz" lIns="90681" tIns="45341" rIns="90681" bIns="45341" rtlCol="0"/>
          <a:lstStyle>
            <a:lvl1pPr algn="l">
              <a:defRPr sz="1200"/>
            </a:lvl1pPr>
          </a:lstStyle>
          <a:p>
            <a:endParaRPr lang="en-US"/>
          </a:p>
        </p:txBody>
      </p:sp>
      <p:sp>
        <p:nvSpPr>
          <p:cNvPr id="3" name="Date Placeholder 2"/>
          <p:cNvSpPr>
            <a:spLocks noGrp="1"/>
          </p:cNvSpPr>
          <p:nvPr>
            <p:ph type="dt" sz="quarter" idx="1"/>
          </p:nvPr>
        </p:nvSpPr>
        <p:spPr>
          <a:xfrm>
            <a:off x="3776707" y="0"/>
            <a:ext cx="2889250" cy="490061"/>
          </a:xfrm>
          <a:prstGeom prst="rect">
            <a:avLst/>
          </a:prstGeom>
        </p:spPr>
        <p:txBody>
          <a:bodyPr vert="horz" lIns="90681" tIns="45341" rIns="90681" bIns="45341" rtlCol="0"/>
          <a:lstStyle>
            <a:lvl1pPr algn="r">
              <a:defRPr sz="1200"/>
            </a:lvl1pPr>
          </a:lstStyle>
          <a:p>
            <a:fld id="{17A77CA4-5A26-418C-928D-DC38DD8AD0BF}" type="datetimeFigureOut">
              <a:rPr lang="en-US" smtClean="0"/>
              <a:pPr/>
              <a:t>6/14/2013</a:t>
            </a:fld>
            <a:endParaRPr lang="en-US"/>
          </a:p>
        </p:txBody>
      </p:sp>
      <p:sp>
        <p:nvSpPr>
          <p:cNvPr id="4" name="Footer Placeholder 3"/>
          <p:cNvSpPr>
            <a:spLocks noGrp="1"/>
          </p:cNvSpPr>
          <p:nvPr>
            <p:ph type="ftr" sz="quarter" idx="2"/>
          </p:nvPr>
        </p:nvSpPr>
        <p:spPr>
          <a:xfrm>
            <a:off x="1" y="9309463"/>
            <a:ext cx="2889250" cy="490061"/>
          </a:xfrm>
          <a:prstGeom prst="rect">
            <a:avLst/>
          </a:prstGeom>
        </p:spPr>
        <p:txBody>
          <a:bodyPr vert="horz" lIns="90681" tIns="45341" rIns="90681" bIns="45341" rtlCol="0" anchor="b"/>
          <a:lstStyle>
            <a:lvl1pPr algn="l">
              <a:defRPr sz="1200"/>
            </a:lvl1pPr>
          </a:lstStyle>
          <a:p>
            <a:endParaRPr lang="en-US"/>
          </a:p>
        </p:txBody>
      </p:sp>
      <p:sp>
        <p:nvSpPr>
          <p:cNvPr id="5" name="Slide Number Placeholder 4"/>
          <p:cNvSpPr>
            <a:spLocks noGrp="1"/>
          </p:cNvSpPr>
          <p:nvPr>
            <p:ph type="sldNum" sz="quarter" idx="3"/>
          </p:nvPr>
        </p:nvSpPr>
        <p:spPr>
          <a:xfrm>
            <a:off x="3776707" y="9309463"/>
            <a:ext cx="2889250" cy="490061"/>
          </a:xfrm>
          <a:prstGeom prst="rect">
            <a:avLst/>
          </a:prstGeom>
        </p:spPr>
        <p:txBody>
          <a:bodyPr vert="horz" lIns="90681" tIns="45341" rIns="90681" bIns="45341" rtlCol="0" anchor="b"/>
          <a:lstStyle>
            <a:lvl1pPr algn="r">
              <a:defRPr sz="1200"/>
            </a:lvl1pPr>
          </a:lstStyle>
          <a:p>
            <a:fld id="{391D1E21-31E1-4DE2-91BA-D7F45986AAD3}" type="slidenum">
              <a:rPr lang="en-US" smtClean="0"/>
              <a:pPr/>
              <a:t>‹#›</a:t>
            </a:fld>
            <a:endParaRPr lang="en-US"/>
          </a:p>
        </p:txBody>
      </p:sp>
    </p:spTree>
    <p:extLst>
      <p:ext uri="{BB962C8B-B14F-4D97-AF65-F5344CB8AC3E}">
        <p14:creationId xmlns:p14="http://schemas.microsoft.com/office/powerpoint/2010/main" val="1787098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889250" cy="490061"/>
          </a:xfrm>
          <a:prstGeom prst="rect">
            <a:avLst/>
          </a:prstGeom>
        </p:spPr>
        <p:txBody>
          <a:bodyPr vert="horz" lIns="90681" tIns="45341" rIns="90681" bIns="45341" rtlCol="0"/>
          <a:lstStyle>
            <a:lvl1pPr algn="l">
              <a:defRPr sz="1200"/>
            </a:lvl1pPr>
          </a:lstStyle>
          <a:p>
            <a:endParaRPr lang="en-US"/>
          </a:p>
        </p:txBody>
      </p:sp>
      <p:sp>
        <p:nvSpPr>
          <p:cNvPr id="3" name="Date Placeholder 2"/>
          <p:cNvSpPr>
            <a:spLocks noGrp="1"/>
          </p:cNvSpPr>
          <p:nvPr>
            <p:ph type="dt" idx="1"/>
          </p:nvPr>
        </p:nvSpPr>
        <p:spPr>
          <a:xfrm>
            <a:off x="3776707" y="0"/>
            <a:ext cx="2889250" cy="490061"/>
          </a:xfrm>
          <a:prstGeom prst="rect">
            <a:avLst/>
          </a:prstGeom>
        </p:spPr>
        <p:txBody>
          <a:bodyPr vert="horz" lIns="90681" tIns="45341" rIns="90681" bIns="45341" rtlCol="0"/>
          <a:lstStyle>
            <a:lvl1pPr algn="r">
              <a:defRPr sz="1200"/>
            </a:lvl1pPr>
          </a:lstStyle>
          <a:p>
            <a:fld id="{E59CE0CE-7E16-4FE7-AE57-724E757EAEF9}" type="datetimeFigureOut">
              <a:rPr lang="en-US" smtClean="0"/>
              <a:pPr/>
              <a:t>6/14/2013</a:t>
            </a:fld>
            <a:endParaRPr lang="en-US"/>
          </a:p>
        </p:txBody>
      </p:sp>
      <p:sp>
        <p:nvSpPr>
          <p:cNvPr id="4" name="Slide Image Placeholder 3"/>
          <p:cNvSpPr>
            <a:spLocks noGrp="1" noRot="1" noChangeAspect="1"/>
          </p:cNvSpPr>
          <p:nvPr>
            <p:ph type="sldImg" idx="2"/>
          </p:nvPr>
        </p:nvSpPr>
        <p:spPr>
          <a:xfrm>
            <a:off x="882650" y="735013"/>
            <a:ext cx="4902200" cy="3676650"/>
          </a:xfrm>
          <a:prstGeom prst="rect">
            <a:avLst/>
          </a:prstGeom>
          <a:noFill/>
          <a:ln w="12700">
            <a:solidFill>
              <a:prstClr val="black"/>
            </a:solidFill>
          </a:ln>
        </p:spPr>
        <p:txBody>
          <a:bodyPr vert="horz" lIns="90681" tIns="45341" rIns="90681" bIns="45341" rtlCol="0" anchor="ctr"/>
          <a:lstStyle/>
          <a:p>
            <a:endParaRPr lang="en-US"/>
          </a:p>
        </p:txBody>
      </p:sp>
      <p:sp>
        <p:nvSpPr>
          <p:cNvPr id="5" name="Notes Placeholder 4"/>
          <p:cNvSpPr>
            <a:spLocks noGrp="1"/>
          </p:cNvSpPr>
          <p:nvPr>
            <p:ph type="body" sz="quarter" idx="3"/>
          </p:nvPr>
        </p:nvSpPr>
        <p:spPr>
          <a:xfrm>
            <a:off x="666750" y="4655582"/>
            <a:ext cx="5334000" cy="4410552"/>
          </a:xfrm>
          <a:prstGeom prst="rect">
            <a:avLst/>
          </a:prstGeom>
        </p:spPr>
        <p:txBody>
          <a:bodyPr vert="horz" lIns="90681" tIns="45341" rIns="90681" bIns="4534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9309463"/>
            <a:ext cx="2889250" cy="490061"/>
          </a:xfrm>
          <a:prstGeom prst="rect">
            <a:avLst/>
          </a:prstGeom>
        </p:spPr>
        <p:txBody>
          <a:bodyPr vert="horz" lIns="90681" tIns="45341" rIns="90681" bIns="45341" rtlCol="0" anchor="b"/>
          <a:lstStyle>
            <a:lvl1pPr algn="l">
              <a:defRPr sz="1200"/>
            </a:lvl1pPr>
          </a:lstStyle>
          <a:p>
            <a:endParaRPr lang="en-US"/>
          </a:p>
        </p:txBody>
      </p:sp>
      <p:sp>
        <p:nvSpPr>
          <p:cNvPr id="7" name="Slide Number Placeholder 6"/>
          <p:cNvSpPr>
            <a:spLocks noGrp="1"/>
          </p:cNvSpPr>
          <p:nvPr>
            <p:ph type="sldNum" sz="quarter" idx="5"/>
          </p:nvPr>
        </p:nvSpPr>
        <p:spPr>
          <a:xfrm>
            <a:off x="3776707" y="9309463"/>
            <a:ext cx="2889250" cy="490061"/>
          </a:xfrm>
          <a:prstGeom prst="rect">
            <a:avLst/>
          </a:prstGeom>
        </p:spPr>
        <p:txBody>
          <a:bodyPr vert="horz" lIns="90681" tIns="45341" rIns="90681" bIns="45341" rtlCol="0" anchor="b"/>
          <a:lstStyle>
            <a:lvl1pPr algn="r">
              <a:defRPr sz="1200"/>
            </a:lvl1pPr>
          </a:lstStyle>
          <a:p>
            <a:fld id="{75C5ED17-03FB-4DB8-A22A-17A7A5E85B92}" type="slidenum">
              <a:rPr lang="en-US" smtClean="0"/>
              <a:pPr/>
              <a:t>‹#›</a:t>
            </a:fld>
            <a:endParaRPr lang="en-US"/>
          </a:p>
        </p:txBody>
      </p:sp>
    </p:spTree>
    <p:extLst>
      <p:ext uri="{BB962C8B-B14F-4D97-AF65-F5344CB8AC3E}">
        <p14:creationId xmlns:p14="http://schemas.microsoft.com/office/powerpoint/2010/main" val="1917111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NB remember to have a chair to stand on</a:t>
            </a:r>
          </a:p>
          <a:p>
            <a:endParaRPr lang="en-ZA" dirty="0" smtClean="0"/>
          </a:p>
          <a:p>
            <a:r>
              <a:rPr lang="en-ZA" dirty="0" smtClean="0"/>
              <a:t>Make sure to take the CRITICAL FACTORS BOOK with you </a:t>
            </a:r>
          </a:p>
          <a:p>
            <a:endParaRPr lang="en-ZA" dirty="0" smtClean="0"/>
          </a:p>
          <a:p>
            <a:r>
              <a:rPr lang="en-ZA" dirty="0" smtClean="0"/>
              <a:t>An engineer with a PhD in engineering</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ZA" b="1" dirty="0" smtClean="0">
                <a:solidFill>
                  <a:srgbClr val="00B0F0"/>
                </a:solidFill>
              </a:rPr>
              <a:t>You CAN keep up with technology</a:t>
            </a:r>
          </a:p>
          <a:p>
            <a:pPr algn="l"/>
            <a:r>
              <a:rPr lang="en-ZA" b="1" dirty="0" smtClean="0">
                <a:solidFill>
                  <a:srgbClr val="00B0F0"/>
                </a:solidFill>
              </a:rPr>
              <a:t>Make technology slow down to the pace that suits your business</a:t>
            </a:r>
          </a:p>
          <a:p>
            <a:pPr algn="l"/>
            <a:endParaRPr lang="en-ZA" b="1" dirty="0" smtClean="0">
              <a:solidFill>
                <a:srgbClr val="00B0F0"/>
              </a:solidFill>
            </a:endParaRPr>
          </a:p>
          <a:p>
            <a:pPr algn="l"/>
            <a:r>
              <a:rPr lang="en-ZA" b="1" dirty="0" smtClean="0">
                <a:solidFill>
                  <a:srgbClr val="00B0F0"/>
                </a:solidFill>
              </a:rPr>
              <a:t>Relevan</a:t>
            </a:r>
            <a:r>
              <a:rPr lang="en-ZA" b="1" baseline="0" dirty="0" smtClean="0">
                <a:solidFill>
                  <a:srgbClr val="00B0F0"/>
                </a:solidFill>
              </a:rPr>
              <a:t>t technology that works</a:t>
            </a:r>
          </a:p>
          <a:p>
            <a:pPr algn="l"/>
            <a:endParaRPr lang="en-ZA" b="1" baseline="0" dirty="0" smtClean="0">
              <a:solidFill>
                <a:srgbClr val="00B0F0"/>
              </a:solidFill>
            </a:endParaRPr>
          </a:p>
          <a:p>
            <a:pPr algn="l"/>
            <a:r>
              <a:rPr lang="en-ZA" b="1" baseline="0" dirty="0" smtClean="0">
                <a:solidFill>
                  <a:srgbClr val="00B0F0"/>
                </a:solidFill>
              </a:rPr>
              <a:t>GESTURES</a:t>
            </a:r>
            <a:endParaRPr lang="en-US" b="1" dirty="0" smtClean="0">
              <a:solidFill>
                <a:srgbClr val="00B0F0"/>
              </a:solidFill>
            </a:endParaRPr>
          </a:p>
          <a:p>
            <a:endParaRPr lang="en-ZA" dirty="0" smtClean="0"/>
          </a:p>
          <a:p>
            <a:endParaRPr lang="en-ZA" dirty="0" smtClean="0"/>
          </a:p>
          <a:p>
            <a:r>
              <a:rPr lang="en-ZA" dirty="0" smtClean="0"/>
              <a:t>Do you remember the Concorde? – Johannesburg to London in three hours? – BUT the people</a:t>
            </a:r>
            <a:r>
              <a:rPr lang="en-ZA" baseline="0" dirty="0" smtClean="0"/>
              <a:t> on the ground were not prepared to tolerate the BOOMMMMMMMMMMM as the plane travelled at supersonic speed so it never took off commercially, only 20 were built and one crashed owing to a design flaw and the last planes today are sitting in museums</a:t>
            </a:r>
          </a:p>
          <a:p>
            <a:r>
              <a:rPr lang="en-ZA" baseline="0" dirty="0" smtClean="0"/>
              <a:t>Then there was the Boeing 747 – designed almost by accident – tell the story</a:t>
            </a:r>
          </a:p>
          <a:p>
            <a:r>
              <a:rPr lang="en-ZA" baseline="0" dirty="0" smtClean="0"/>
              <a:t>So, is IT moving so fast – not really – the big question is whether Windows Vista is the Concorde of IT</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F9648C8-25B1-4F29-965C-06492C1EE51A}" type="slidenum">
              <a:rPr lang="en-US" sz="1300" smtClean="0"/>
              <a:pPr eaLnBrk="1" hangingPunct="1"/>
              <a:t>11</a:t>
            </a:fld>
            <a:endParaRPr lang="en-US" sz="1300"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endParaRPr lang="en-GB"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50765" indent="-288756" eaLnBrk="0" hangingPunct="0">
              <a:defRPr sz="2400">
                <a:solidFill>
                  <a:schemeClr val="tx1"/>
                </a:solidFill>
                <a:latin typeface="Times New Roman" pitchFamily="18" charset="0"/>
              </a:defRPr>
            </a:lvl2pPr>
            <a:lvl3pPr marL="1155023" indent="-231005" eaLnBrk="0" hangingPunct="0">
              <a:defRPr sz="2400">
                <a:solidFill>
                  <a:schemeClr val="tx1"/>
                </a:solidFill>
                <a:latin typeface="Times New Roman" pitchFamily="18" charset="0"/>
              </a:defRPr>
            </a:lvl3pPr>
            <a:lvl4pPr marL="1617032" indent="-231005" eaLnBrk="0" hangingPunct="0">
              <a:defRPr sz="2400">
                <a:solidFill>
                  <a:schemeClr val="tx1"/>
                </a:solidFill>
                <a:latin typeface="Times New Roman" pitchFamily="18" charset="0"/>
              </a:defRPr>
            </a:lvl4pPr>
            <a:lvl5pPr marL="2079041" indent="-231005" eaLnBrk="0" hangingPunct="0">
              <a:defRPr sz="2400">
                <a:solidFill>
                  <a:schemeClr val="tx1"/>
                </a:solidFill>
                <a:latin typeface="Times New Roman" pitchFamily="18" charset="0"/>
              </a:defRPr>
            </a:lvl5pPr>
            <a:lvl6pPr marL="2541051" indent="-231005" eaLnBrk="0" fontAlgn="base" hangingPunct="0">
              <a:spcBef>
                <a:spcPct val="0"/>
              </a:spcBef>
              <a:spcAft>
                <a:spcPct val="0"/>
              </a:spcAft>
              <a:defRPr sz="2400">
                <a:solidFill>
                  <a:schemeClr val="tx1"/>
                </a:solidFill>
                <a:latin typeface="Times New Roman" pitchFamily="18" charset="0"/>
              </a:defRPr>
            </a:lvl6pPr>
            <a:lvl7pPr marL="3003060" indent="-231005" eaLnBrk="0" fontAlgn="base" hangingPunct="0">
              <a:spcBef>
                <a:spcPct val="0"/>
              </a:spcBef>
              <a:spcAft>
                <a:spcPct val="0"/>
              </a:spcAft>
              <a:defRPr sz="2400">
                <a:solidFill>
                  <a:schemeClr val="tx1"/>
                </a:solidFill>
                <a:latin typeface="Times New Roman" pitchFamily="18" charset="0"/>
              </a:defRPr>
            </a:lvl7pPr>
            <a:lvl8pPr marL="3465069" indent="-231005" eaLnBrk="0" fontAlgn="base" hangingPunct="0">
              <a:spcBef>
                <a:spcPct val="0"/>
              </a:spcBef>
              <a:spcAft>
                <a:spcPct val="0"/>
              </a:spcAft>
              <a:defRPr sz="2400">
                <a:solidFill>
                  <a:schemeClr val="tx1"/>
                </a:solidFill>
                <a:latin typeface="Times New Roman" pitchFamily="18" charset="0"/>
              </a:defRPr>
            </a:lvl8pPr>
            <a:lvl9pPr marL="3927078" indent="-231005" eaLnBrk="0" fontAlgn="base" hangingPunct="0">
              <a:spcBef>
                <a:spcPct val="0"/>
              </a:spcBef>
              <a:spcAft>
                <a:spcPct val="0"/>
              </a:spcAft>
              <a:defRPr sz="2400">
                <a:solidFill>
                  <a:schemeClr val="tx1"/>
                </a:solidFill>
                <a:latin typeface="Times New Roman" pitchFamily="18" charset="0"/>
              </a:defRPr>
            </a:lvl9pPr>
          </a:lstStyle>
          <a:p>
            <a:pPr eaLnBrk="1" hangingPunct="1"/>
            <a:fld id="{5EE44387-ACF7-4C0B-A983-96E5E8CF8D4A}" type="slidenum">
              <a:rPr lang="en-US" sz="1300"/>
              <a:pPr eaLnBrk="1" hangingPunct="1"/>
              <a:t>18</a:t>
            </a:fld>
            <a:endParaRPr lang="en-US" sz="130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endParaRPr lang="en-GB"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4FD753A-3089-40AD-AB15-9A34C3A7DC92}" type="slidenum">
              <a:rPr lang="en-US" sz="1300" smtClean="0"/>
              <a:pPr eaLnBrk="1" hangingPunct="1"/>
              <a:t>2</a:t>
            </a:fld>
            <a:endParaRPr lang="en-US" sz="1300"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GB"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B8114D4-CA9D-4D98-BB9B-B74CC4D213DF}" type="slidenum">
              <a:rPr lang="en-US" sz="1300" smtClean="0"/>
              <a:pPr eaLnBrk="1" hangingPunct="1"/>
              <a:t>3</a:t>
            </a:fld>
            <a:endParaRPr lang="en-US" sz="1300"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en-GB"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b="1" dirty="0" smtClean="0">
                <a:solidFill>
                  <a:srgbClr val="00B0F0"/>
                </a:solidFill>
              </a:rPr>
              <a:t> You understand the technology well enough to manage it</a:t>
            </a:r>
          </a:p>
          <a:p>
            <a:endParaRPr lang="en-ZA" b="1" dirty="0" smtClean="0">
              <a:solidFill>
                <a:srgbClr val="00B0F0"/>
              </a:solidFill>
            </a:endParaRPr>
          </a:p>
          <a:p>
            <a:r>
              <a:rPr lang="en-ZA" b="1" dirty="0" smtClean="0">
                <a:solidFill>
                  <a:srgbClr val="00B0F0"/>
                </a:solidFill>
              </a:rPr>
              <a:t>VERSUS ABDICATION / DISEMPOWERMENT</a:t>
            </a:r>
          </a:p>
          <a:p>
            <a:endParaRPr lang="en-ZA" b="1" dirty="0" smtClean="0">
              <a:solidFill>
                <a:srgbClr val="00B0F0"/>
              </a:solidFill>
            </a:endParaRPr>
          </a:p>
          <a:p>
            <a:r>
              <a:rPr lang="en-ZA" b="1" dirty="0" smtClean="0">
                <a:solidFill>
                  <a:srgbClr val="00B0F0"/>
                </a:solidFill>
              </a:rPr>
              <a:t>FAST</a:t>
            </a:r>
            <a:endParaRPr lang="en-ZA" dirty="0" smtClean="0"/>
          </a:p>
          <a:p>
            <a:endParaRPr lang="en-ZA" dirty="0" smtClean="0"/>
          </a:p>
          <a:p>
            <a:r>
              <a:rPr lang="en-ZA" dirty="0" smtClean="0"/>
              <a:t>Computers are simply</a:t>
            </a:r>
            <a:r>
              <a:rPr lang="en-ZA" baseline="0" dirty="0" smtClean="0"/>
              <a:t> adding machines or switches that switch left or right – 0 or 1 – on or off – called binary – they just do things very quickly, everything you see is a pattern of 0’s and 1’s – a very fast Abacus – the content is always the same – binary code -- source code is simply instructions for the bricklayer</a:t>
            </a:r>
          </a:p>
          <a:p>
            <a:r>
              <a:rPr lang="en-ZA" baseline="0" dirty="0" err="1" smtClean="0"/>
              <a:t>Wordprocessors</a:t>
            </a:r>
            <a:r>
              <a:rPr lang="en-ZA" baseline="0" dirty="0" smtClean="0"/>
              <a:t> are typewriters -- The typing story – so why do you want to spend thousands of </a:t>
            </a:r>
            <a:r>
              <a:rPr lang="en-ZA" baseline="0" dirty="0" err="1" smtClean="0"/>
              <a:t>Rands</a:t>
            </a:r>
            <a:r>
              <a:rPr lang="en-ZA" baseline="0" dirty="0" smtClean="0"/>
              <a:t> upgrading your typewriter every few years? -- Databases are filing cabinets or warehouses -- General ledgers are large books that book keepers write in – networks are postal systems – large frame pictures cost a lot and take up lots of space</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b="1" dirty="0" smtClean="0">
                <a:solidFill>
                  <a:srgbClr val="00B0F0"/>
                </a:solidFill>
              </a:rPr>
              <a:t> You understand the technology well enough to manage it</a:t>
            </a:r>
          </a:p>
          <a:p>
            <a:endParaRPr lang="en-ZA" b="1" dirty="0" smtClean="0">
              <a:solidFill>
                <a:srgbClr val="00B0F0"/>
              </a:solidFill>
            </a:endParaRPr>
          </a:p>
          <a:p>
            <a:r>
              <a:rPr lang="en-ZA" b="1" dirty="0" smtClean="0">
                <a:solidFill>
                  <a:srgbClr val="00B0F0"/>
                </a:solidFill>
              </a:rPr>
              <a:t>VERSUS ABDICATION / DISEMPOWERMENT</a:t>
            </a:r>
          </a:p>
          <a:p>
            <a:endParaRPr lang="en-ZA" b="1" dirty="0" smtClean="0">
              <a:solidFill>
                <a:srgbClr val="00B0F0"/>
              </a:solidFill>
            </a:endParaRPr>
          </a:p>
          <a:p>
            <a:r>
              <a:rPr lang="en-ZA" b="1" dirty="0" smtClean="0">
                <a:solidFill>
                  <a:srgbClr val="00B0F0"/>
                </a:solidFill>
              </a:rPr>
              <a:t>FAST</a:t>
            </a:r>
            <a:endParaRPr lang="en-ZA" dirty="0" smtClean="0"/>
          </a:p>
          <a:p>
            <a:endParaRPr lang="en-ZA" dirty="0" smtClean="0"/>
          </a:p>
          <a:p>
            <a:r>
              <a:rPr lang="en-ZA" dirty="0" smtClean="0"/>
              <a:t>Computers are simply</a:t>
            </a:r>
            <a:r>
              <a:rPr lang="en-ZA" baseline="0" dirty="0" smtClean="0"/>
              <a:t> adding machines or switches that switch left or right – 0 or 1 – on or off – called binary – they just do things very quickly, everything you see is a pattern of 0’s and 1’s – a very fast Abacus – the content is always the same – binary code -- source code is simply instructions for the bricklayer</a:t>
            </a:r>
          </a:p>
          <a:p>
            <a:r>
              <a:rPr lang="en-ZA" baseline="0" dirty="0" err="1" smtClean="0"/>
              <a:t>Wordprocessors</a:t>
            </a:r>
            <a:r>
              <a:rPr lang="en-ZA" baseline="0" dirty="0" smtClean="0"/>
              <a:t> are typewriters -- The typing story – so why do you want to spend thousands of </a:t>
            </a:r>
            <a:r>
              <a:rPr lang="en-ZA" baseline="0" dirty="0" err="1" smtClean="0"/>
              <a:t>Rands</a:t>
            </a:r>
            <a:r>
              <a:rPr lang="en-ZA" baseline="0" dirty="0" smtClean="0"/>
              <a:t> upgrading your typewriter every few years? -- Databases are filing cabinets or warehouses -- General ledgers are large books that book keepers write in – networks are postal systems – large frame pictures cost a lot and take up lots of space</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810">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A00049D-A8C9-44F7-BFED-1711EF7F0902}" type="slidenum">
              <a:rPr lang="en-US" sz="1300" smtClean="0"/>
              <a:pPr eaLnBrk="1" hangingPunct="1"/>
              <a:t>4</a:t>
            </a:fld>
            <a:endParaRPr lang="en-US" sz="1300"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pPr eaLnBrk="1" hangingPunct="1"/>
            <a:endParaRPr lang="en-GB"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4308">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There is a fundamental difference in approach when one designs a bridge NOT TO FALL DOWN</a:t>
            </a:r>
          </a:p>
          <a:p>
            <a:endParaRPr lang="en-ZA" dirty="0" smtClean="0"/>
          </a:p>
          <a:p>
            <a:r>
              <a:rPr lang="en-ZA" dirty="0" smtClean="0"/>
              <a:t>Contrast this with the IT paradigm</a:t>
            </a:r>
            <a:r>
              <a:rPr lang="en-ZA" baseline="0" dirty="0" smtClean="0"/>
              <a:t> which could be called “designed to fail”</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95AD6A9-8310-423C-BC85-B785AD0A1D2C}" type="slidenum">
              <a:rPr lang="en-US"/>
              <a:pPr fontAlgn="base">
                <a:spcBef>
                  <a:spcPct val="0"/>
                </a:spcBef>
                <a:spcAft>
                  <a:spcPct val="0"/>
                </a:spcAft>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A gun is neither</a:t>
            </a:r>
            <a:r>
              <a:rPr lang="en-ZA" baseline="0" dirty="0" smtClean="0"/>
              <a:t> good nor bad</a:t>
            </a:r>
          </a:p>
          <a:p>
            <a:r>
              <a:rPr lang="en-ZA" baseline="0" dirty="0" smtClean="0"/>
              <a:t>If it is held by a person you regard as good and pointed at a person you regard as bad the gun is good</a:t>
            </a:r>
          </a:p>
          <a:p>
            <a:r>
              <a:rPr lang="en-ZA" baseline="0" dirty="0" smtClean="0"/>
              <a:t>BUT if it is pointed at YOU it is always BAD!</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A gun is neither</a:t>
            </a:r>
            <a:r>
              <a:rPr lang="en-ZA" baseline="0" dirty="0" smtClean="0"/>
              <a:t> good nor bad</a:t>
            </a:r>
          </a:p>
          <a:p>
            <a:r>
              <a:rPr lang="en-ZA" baseline="0" dirty="0" smtClean="0"/>
              <a:t>If it is held by a person you regard as good and pointed at a person you regard as bad the gun is good</a:t>
            </a:r>
          </a:p>
          <a:p>
            <a:r>
              <a:rPr lang="en-ZA" baseline="0" dirty="0" smtClean="0"/>
              <a:t>BUT if it is pointed at YOU it is always BAD!</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22E1FD-0495-4CEC-9417-0AF5BB47E6DA}" type="datetimeFigureOut">
              <a:rPr lang="en-US" smtClean="0"/>
              <a:pPr/>
              <a:t>6/14/2013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22E1FD-0495-4CEC-9417-0AF5BB47E6DA}" type="datetimeFigureOut">
              <a:rPr lang="en-US" smtClean="0"/>
              <a:pPr/>
              <a:t>6/14/2013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22E1FD-0495-4CEC-9417-0AF5BB47E6DA}" type="datetimeFigureOut">
              <a:rPr lang="en-US" smtClean="0"/>
              <a:pPr/>
              <a:t>6/14/2013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22E1FD-0495-4CEC-9417-0AF5BB47E6DA}" type="datetimeFigureOut">
              <a:rPr lang="en-US" smtClean="0"/>
              <a:pPr/>
              <a:t>6/14/2013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22E1FD-0495-4CEC-9417-0AF5BB47E6DA}" type="datetimeFigureOut">
              <a:rPr lang="en-US" smtClean="0"/>
              <a:pPr/>
              <a:t>6/14/2013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22E1FD-0495-4CEC-9417-0AF5BB47E6DA}" type="datetimeFigureOut">
              <a:rPr lang="en-US" smtClean="0"/>
              <a:pPr/>
              <a:t>6/14/2013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22E1FD-0495-4CEC-9417-0AF5BB47E6DA}" type="datetimeFigureOut">
              <a:rPr lang="en-US" smtClean="0"/>
              <a:pPr/>
              <a:t>6/14/2013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22E1FD-0495-4CEC-9417-0AF5BB47E6DA}" type="datetimeFigureOut">
              <a:rPr lang="en-US" smtClean="0"/>
              <a:pPr/>
              <a:t>6/14/2013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22E1FD-0495-4CEC-9417-0AF5BB47E6DA}" type="datetimeFigureOut">
              <a:rPr lang="en-US" smtClean="0"/>
              <a:pPr/>
              <a:t>6/14/2013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22E1FD-0495-4CEC-9417-0AF5BB47E6DA}" type="datetimeFigureOut">
              <a:rPr lang="en-US" smtClean="0"/>
              <a:pPr/>
              <a:t>6/14/2013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22E1FD-0495-4CEC-9417-0AF5BB47E6DA}" type="datetimeFigureOut">
              <a:rPr lang="en-US" smtClean="0"/>
              <a:pPr/>
              <a:t>6/14/2013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2000" b="7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22E1FD-0495-4CEC-9417-0AF5BB47E6DA}" type="datetimeFigureOut">
              <a:rPr lang="en-US" smtClean="0"/>
              <a:pPr/>
              <a:t>6/14/2013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C9D035-6A94-4569-9779-E840D39ECC0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6.xml"/><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audio" Target="../media/audio2.wav"/><Relationship Id="rId1" Type="http://schemas.openxmlformats.org/officeDocument/2006/relationships/audio" Target="../media/audio1.wav"/><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notesSlide" Target="../notesSlides/notesSlide33.xml"/><Relationship Id="rId9" Type="http://schemas.openxmlformats.org/officeDocument/2006/relationships/image" Target="../media/image51.png"/></Relationships>
</file>

<file path=ppt/slides/_rels/slide3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62.jpeg"/></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472" y="1643050"/>
            <a:ext cx="8072494" cy="785817"/>
          </a:xfrm>
        </p:spPr>
        <p:txBody>
          <a:bodyPr>
            <a:noAutofit/>
          </a:bodyPr>
          <a:lstStyle/>
          <a:p>
            <a:pPr algn="l"/>
            <a:r>
              <a:rPr lang="en-ZA" sz="2000" b="1" i="1" dirty="0" smtClean="0">
                <a:solidFill>
                  <a:srgbClr val="002060"/>
                </a:solidFill>
                <a:latin typeface="+mn-lt"/>
              </a:rPr>
              <a:t>Why your  </a:t>
            </a:r>
            <a:r>
              <a:rPr lang="en-ZA" sz="2000" b="1" i="1" dirty="0" err="1" smtClean="0">
                <a:solidFill>
                  <a:srgbClr val="002060"/>
                </a:solidFill>
                <a:latin typeface="+mn-lt"/>
              </a:rPr>
              <a:t>ERP</a:t>
            </a:r>
            <a:r>
              <a:rPr lang="en-ZA" sz="2000" b="1" i="1" dirty="0" smtClean="0">
                <a:solidFill>
                  <a:srgbClr val="002060"/>
                </a:solidFill>
                <a:latin typeface="+mn-lt"/>
              </a:rPr>
              <a:t> is NOT delivering and how to fix IT</a:t>
            </a:r>
            <a:endParaRPr lang="en-US" sz="2000" b="1" i="1" dirty="0">
              <a:solidFill>
                <a:srgbClr val="002060"/>
              </a:solidFill>
              <a:latin typeface="+mn-lt"/>
            </a:endParaRPr>
          </a:p>
        </p:txBody>
      </p:sp>
      <p:pic>
        <p:nvPicPr>
          <p:cNvPr id="7" name="Picture 6" descr="iStock_000004319108Medium.jpg"/>
          <p:cNvPicPr>
            <a:picLocks noChangeAspect="1"/>
          </p:cNvPicPr>
          <p:nvPr/>
        </p:nvPicPr>
        <p:blipFill>
          <a:blip r:embed="rId3" cstate="print"/>
          <a:stretch>
            <a:fillRect/>
          </a:stretch>
        </p:blipFill>
        <p:spPr>
          <a:xfrm>
            <a:off x="4572000" y="3857628"/>
            <a:ext cx="4572000" cy="3016584"/>
          </a:xfrm>
          <a:prstGeom prst="rect">
            <a:avLst/>
          </a:prstGeom>
        </p:spPr>
      </p:pic>
      <p:sp>
        <p:nvSpPr>
          <p:cNvPr id="9" name="TextBox 8"/>
          <p:cNvSpPr txBox="1"/>
          <p:nvPr/>
        </p:nvSpPr>
        <p:spPr>
          <a:xfrm>
            <a:off x="428596" y="4071942"/>
            <a:ext cx="3857652" cy="1200329"/>
          </a:xfrm>
          <a:prstGeom prst="rect">
            <a:avLst/>
          </a:prstGeom>
          <a:noFill/>
        </p:spPr>
        <p:txBody>
          <a:bodyPr wrap="square" rtlCol="0">
            <a:spAutoFit/>
          </a:bodyPr>
          <a:lstStyle/>
          <a:p>
            <a:r>
              <a:rPr lang="en-US" b="1" i="1" dirty="0" smtClean="0">
                <a:solidFill>
                  <a:schemeClr val="tx2"/>
                </a:solidFill>
                <a:latin typeface="+mj-lt"/>
              </a:rPr>
              <a:t>The Real Issues in World Class </a:t>
            </a:r>
            <a:r>
              <a:rPr lang="en-US" b="1" i="1" dirty="0" err="1" smtClean="0">
                <a:solidFill>
                  <a:schemeClr val="tx2"/>
                </a:solidFill>
                <a:latin typeface="+mj-lt"/>
              </a:rPr>
              <a:t>ERP</a:t>
            </a:r>
            <a:r>
              <a:rPr lang="en-US" b="1" i="1" dirty="0" smtClean="0">
                <a:solidFill>
                  <a:schemeClr val="tx2"/>
                </a:solidFill>
                <a:latin typeface="+mj-lt"/>
              </a:rPr>
              <a:t> and the Critical Factors for </a:t>
            </a:r>
            <a:r>
              <a:rPr lang="en-US" b="1" i="1" dirty="0" err="1" smtClean="0">
                <a:solidFill>
                  <a:schemeClr val="tx2"/>
                </a:solidFill>
                <a:latin typeface="+mj-lt"/>
              </a:rPr>
              <a:t>ERP</a:t>
            </a:r>
            <a:r>
              <a:rPr lang="en-US" b="1" i="1" dirty="0" smtClean="0">
                <a:solidFill>
                  <a:schemeClr val="tx2"/>
                </a:solidFill>
                <a:latin typeface="+mj-lt"/>
              </a:rPr>
              <a:t> Investment Success</a:t>
            </a:r>
            <a:endParaRPr lang="en-US" b="1" dirty="0">
              <a:solidFill>
                <a:schemeClr val="tx2"/>
              </a:solidFill>
              <a:latin typeface="+mj-lt"/>
            </a:endParaRPr>
          </a:p>
        </p:txBody>
      </p:sp>
      <p:sp>
        <p:nvSpPr>
          <p:cNvPr id="10" name="TextBox 9"/>
          <p:cNvSpPr txBox="1"/>
          <p:nvPr/>
        </p:nvSpPr>
        <p:spPr>
          <a:xfrm>
            <a:off x="500034" y="5572140"/>
            <a:ext cx="3786214" cy="1046440"/>
          </a:xfrm>
          <a:prstGeom prst="rect">
            <a:avLst/>
          </a:prstGeom>
          <a:noFill/>
        </p:spPr>
        <p:txBody>
          <a:bodyPr wrap="square" rtlCol="0">
            <a:spAutoFit/>
          </a:bodyPr>
          <a:lstStyle/>
          <a:p>
            <a:r>
              <a:rPr lang="en-ZA" b="1" dirty="0" smtClean="0">
                <a:solidFill>
                  <a:schemeClr val="tx2"/>
                </a:solidFill>
                <a:latin typeface="Verdana" pitchFamily="34" charset="0"/>
              </a:rPr>
              <a:t>Dr James Robertson PrEng</a:t>
            </a:r>
          </a:p>
          <a:p>
            <a:endParaRPr lang="en-ZA" sz="1600" b="1" dirty="0" smtClean="0">
              <a:solidFill>
                <a:schemeClr val="tx2"/>
              </a:solidFill>
              <a:latin typeface="Verdana" pitchFamily="34" charset="0"/>
            </a:endParaRPr>
          </a:p>
          <a:p>
            <a:r>
              <a:rPr lang="en-ZA" sz="1400" b="1" dirty="0" smtClean="0">
                <a:solidFill>
                  <a:schemeClr val="tx2"/>
                </a:solidFill>
              </a:rPr>
              <a:t>Copyright 2004 </a:t>
            </a:r>
            <a:r>
              <a:rPr lang="en-ZA" sz="1400" b="1" smtClean="0">
                <a:solidFill>
                  <a:schemeClr val="tx2"/>
                </a:solidFill>
              </a:rPr>
              <a:t>through </a:t>
            </a:r>
            <a:r>
              <a:rPr lang="en-ZA" sz="1400" b="1" smtClean="0">
                <a:solidFill>
                  <a:schemeClr val="tx2"/>
                </a:solidFill>
              </a:rPr>
              <a:t>2013</a:t>
            </a:r>
            <a:endParaRPr lang="en-ZA" sz="1400" b="1" dirty="0">
              <a:solidFill>
                <a:schemeClr val="tx2"/>
              </a:solidFill>
              <a:latin typeface="Verdana" pitchFamily="34" charset="0"/>
            </a:endParaRPr>
          </a:p>
          <a:p>
            <a:r>
              <a:rPr lang="en-ZA" sz="1400" b="1" dirty="0" smtClean="0">
                <a:solidFill>
                  <a:schemeClr val="tx2"/>
                </a:solidFill>
                <a:latin typeface="Verdana" pitchFamily="34" charset="0"/>
              </a:rPr>
              <a:t>James@JamesARobertson.com</a:t>
            </a:r>
            <a:endParaRPr lang="en-US" sz="1400" b="1" dirty="0">
              <a:solidFill>
                <a:schemeClr val="tx2"/>
              </a:solidFill>
              <a:latin typeface="Verdana" pitchFamily="34" charset="0"/>
            </a:endParaRPr>
          </a:p>
        </p:txBody>
      </p:sp>
      <p:sp>
        <p:nvSpPr>
          <p:cNvPr id="8" name="Title 1"/>
          <p:cNvSpPr txBox="1">
            <a:spLocks/>
          </p:cNvSpPr>
          <p:nvPr/>
        </p:nvSpPr>
        <p:spPr>
          <a:xfrm>
            <a:off x="571472" y="285728"/>
            <a:ext cx="7000924"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James A Robertson</a:t>
            </a:r>
            <a:r>
              <a:rPr kumimoji="0" lang="en-ZA" sz="2400" b="1" i="0" u="none" strike="noStrike" kern="1200" cap="none" spc="0" normalizeH="0" noProof="0" dirty="0" smtClean="0">
                <a:ln>
                  <a:noFill/>
                </a:ln>
                <a:solidFill>
                  <a:srgbClr val="002060"/>
                </a:solidFill>
                <a:effectLst/>
                <a:uLnTx/>
                <a:uFillTx/>
                <a:latin typeface="+mj-lt"/>
                <a:ea typeface="+mj-ea"/>
                <a:cs typeface="+mj-cs"/>
              </a:rPr>
              <a:t> and Associates</a:t>
            </a:r>
          </a:p>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baseline="0" dirty="0" smtClean="0">
                <a:solidFill>
                  <a:srgbClr val="002060"/>
                </a:solidFill>
                <a:latin typeface="+mj-lt"/>
                <a:ea typeface="+mj-ea"/>
                <a:cs typeface="+mj-cs"/>
              </a:rPr>
              <a:t>Effective Strategic Business Solutions</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11" name="TextBox 10"/>
          <p:cNvSpPr txBox="1"/>
          <p:nvPr/>
        </p:nvSpPr>
        <p:spPr>
          <a:xfrm>
            <a:off x="4500562" y="3357562"/>
            <a:ext cx="4572032" cy="461665"/>
          </a:xfrm>
          <a:prstGeom prst="rect">
            <a:avLst/>
          </a:prstGeom>
          <a:noFill/>
        </p:spPr>
        <p:txBody>
          <a:bodyPr wrap="square" rtlCol="0">
            <a:spAutoFit/>
          </a:bodyPr>
          <a:lstStyle/>
          <a:p>
            <a:pPr algn="ctr"/>
            <a:r>
              <a:rPr lang="en-ZA" sz="2400" b="1" dirty="0" smtClean="0">
                <a:solidFill>
                  <a:srgbClr val="002060"/>
                </a:solidFill>
                <a:latin typeface="Verdana" pitchFamily="34" charset="0"/>
              </a:rPr>
              <a:t>2. What is </a:t>
            </a:r>
            <a:r>
              <a:rPr lang="en-ZA" sz="2400" b="1" dirty="0" err="1" smtClean="0">
                <a:solidFill>
                  <a:srgbClr val="002060"/>
                </a:solidFill>
                <a:latin typeface="Verdana" pitchFamily="34" charset="0"/>
              </a:rPr>
              <a:t>ERP</a:t>
            </a:r>
            <a:r>
              <a:rPr lang="en-ZA" sz="2400" b="1" dirty="0" smtClean="0">
                <a:solidFill>
                  <a:srgbClr val="002060"/>
                </a:solidFill>
                <a:latin typeface="Verdana" pitchFamily="34" charset="0"/>
              </a:rPr>
              <a:t>? REALLY?</a:t>
            </a:r>
            <a:endParaRPr lang="en-US" sz="2400" b="1" dirty="0">
              <a:solidFill>
                <a:srgbClr val="002060"/>
              </a:solidFill>
              <a:latin typeface="Verdana"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ncord iStock_000001873887Medium.jpg"/>
          <p:cNvPicPr>
            <a:picLocks noChangeAspect="1"/>
          </p:cNvPicPr>
          <p:nvPr/>
        </p:nvPicPr>
        <p:blipFill>
          <a:blip r:embed="rId3" cstate="print"/>
          <a:stretch>
            <a:fillRect/>
          </a:stretch>
        </p:blipFill>
        <p:spPr>
          <a:xfrm>
            <a:off x="1071538" y="1428736"/>
            <a:ext cx="2286016" cy="3076058"/>
          </a:xfrm>
          <a:prstGeom prst="rect">
            <a:avLst/>
          </a:prstGeom>
        </p:spPr>
      </p:pic>
      <p:pic>
        <p:nvPicPr>
          <p:cNvPr id="6" name="Picture 5" descr="Concorde in Flight Trimmed.jpg"/>
          <p:cNvPicPr>
            <a:picLocks noChangeAspect="1"/>
          </p:cNvPicPr>
          <p:nvPr/>
        </p:nvPicPr>
        <p:blipFill>
          <a:blip r:embed="rId4" cstate="print"/>
          <a:stretch>
            <a:fillRect/>
          </a:stretch>
        </p:blipFill>
        <p:spPr>
          <a:xfrm>
            <a:off x="3357554" y="1428736"/>
            <a:ext cx="4705350" cy="3076573"/>
          </a:xfrm>
          <a:prstGeom prst="rect">
            <a:avLst/>
          </a:prstGeom>
        </p:spPr>
      </p:pic>
      <p:pic>
        <p:nvPicPr>
          <p:cNvPr id="7" name="Picture 6" descr="Boeing 747 iStock_000002167694Medium Cropped.jpg"/>
          <p:cNvPicPr>
            <a:picLocks noChangeAspect="1"/>
          </p:cNvPicPr>
          <p:nvPr/>
        </p:nvPicPr>
        <p:blipFill>
          <a:blip r:embed="rId5" cstate="print"/>
          <a:stretch>
            <a:fillRect/>
          </a:stretch>
        </p:blipFill>
        <p:spPr>
          <a:xfrm>
            <a:off x="1071538" y="4500570"/>
            <a:ext cx="7000924" cy="2357430"/>
          </a:xfrm>
          <a:prstGeom prst="rect">
            <a:avLst/>
          </a:prstGeom>
        </p:spPr>
      </p:pic>
      <p:sp>
        <p:nvSpPr>
          <p:cNvPr id="8"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Is IT</a:t>
            </a:r>
            <a:r>
              <a:rPr kumimoji="0" lang="en-ZA" sz="2400" b="1" i="0" u="none" strike="noStrike" kern="1200" cap="none" spc="0" normalizeH="0" noProof="0" dirty="0" smtClean="0">
                <a:ln>
                  <a:noFill/>
                </a:ln>
                <a:solidFill>
                  <a:srgbClr val="002060"/>
                </a:solidFill>
                <a:effectLst/>
                <a:uLnTx/>
                <a:uFillTx/>
                <a:latin typeface="+mj-lt"/>
                <a:ea typeface="+mj-ea"/>
                <a:cs typeface="+mj-cs"/>
              </a:rPr>
              <a:t> </a:t>
            </a:r>
            <a:r>
              <a:rPr kumimoji="0" lang="en-ZA" sz="2400" b="1" i="0" u="none" strike="noStrike" kern="1200" cap="none" spc="0" normalizeH="0" baseline="0" noProof="0" dirty="0" smtClean="0">
                <a:ln>
                  <a:noFill/>
                </a:ln>
                <a:solidFill>
                  <a:srgbClr val="002060"/>
                </a:solidFill>
                <a:effectLst/>
                <a:uLnTx/>
                <a:uFillTx/>
                <a:latin typeface="+mj-lt"/>
                <a:ea typeface="+mj-ea"/>
                <a:cs typeface="+mj-cs"/>
              </a:rPr>
              <a:t>moving so fast you cannot keep up?</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179512" y="6408460"/>
            <a:ext cx="2133600" cy="365125"/>
          </a:xfrm>
        </p:spPr>
        <p:txBody>
          <a:bodyPr/>
          <a:lstStyle/>
          <a:p>
            <a:pPr>
              <a:defRPr/>
            </a:pPr>
            <a:fld id="{F54B150E-A7BC-486A-BD79-5F50C820BA09}" type="slidenum">
              <a:rPr lang="en-US"/>
              <a:pPr>
                <a:defRPr/>
              </a:pPr>
              <a:t>11</a:t>
            </a:fld>
            <a:endParaRPr lang="en-US"/>
          </a:p>
        </p:txBody>
      </p:sp>
      <p:sp>
        <p:nvSpPr>
          <p:cNvPr id="39939" name="Rectangle 2"/>
          <p:cNvSpPr>
            <a:spLocks noGrp="1" noChangeArrowheads="1"/>
          </p:cNvSpPr>
          <p:nvPr>
            <p:ph type="title"/>
          </p:nvPr>
        </p:nvSpPr>
        <p:spPr>
          <a:xfrm>
            <a:off x="263525" y="179463"/>
            <a:ext cx="5651625" cy="1199008"/>
          </a:xfrm>
          <a:noFill/>
          <a:ln w="9525">
            <a:noFill/>
            <a:miter lim="800000"/>
            <a:headEnd/>
            <a:tailEnd/>
          </a:ln>
        </p:spPr>
        <p:txBody>
          <a:bodyPr vert="horz" lIns="91440" tIns="45720" rIns="91440" bIns="45720" rtlCol="0" anchor="t" anchorCtr="0">
            <a:normAutofit/>
          </a:bodyPr>
          <a:lstStyle/>
          <a:p>
            <a:pPr algn="l"/>
            <a:r>
              <a:rPr lang="en-ZA" sz="2000" b="1" dirty="0">
                <a:solidFill>
                  <a:schemeClr val="tx2"/>
                </a:solidFill>
                <a:latin typeface="Verdana" pitchFamily="34" charset="0"/>
              </a:rPr>
              <a:t>Three alternative ERP value </a:t>
            </a:r>
            <a:r>
              <a:rPr lang="en-ZA" sz="2000" b="1" dirty="0" smtClean="0">
                <a:solidFill>
                  <a:schemeClr val="tx2"/>
                </a:solidFill>
                <a:latin typeface="Verdana" pitchFamily="34" charset="0"/>
              </a:rPr>
              <a:t>scenarios Unlocking the TRUE potential of ERP / IBIS 100 / 1,000 x the norm ???</a:t>
            </a:r>
            <a:endParaRPr lang="en-GB" sz="2000" b="1" dirty="0">
              <a:solidFill>
                <a:schemeClr val="tx2"/>
              </a:solidFill>
              <a:latin typeface="Verdana" pitchFamily="34" charset="0"/>
            </a:endParaRPr>
          </a:p>
        </p:txBody>
      </p:sp>
      <p:sp>
        <p:nvSpPr>
          <p:cNvPr id="39950" name="TextBox 21"/>
          <p:cNvSpPr txBox="1">
            <a:spLocks noChangeArrowheads="1"/>
          </p:cNvSpPr>
          <p:nvPr/>
        </p:nvSpPr>
        <p:spPr bwMode="auto">
          <a:xfrm>
            <a:off x="6129442" y="34760"/>
            <a:ext cx="11788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ZA" sz="1400" b="1" dirty="0" smtClean="0">
                <a:solidFill>
                  <a:srgbClr val="2F4FD7"/>
                </a:solidFill>
                <a:latin typeface="Verdana" pitchFamily="34" charset="0"/>
              </a:rPr>
              <a:t>1,000</a:t>
            </a:r>
            <a:endParaRPr lang="en-US" sz="1400" b="1" dirty="0">
              <a:solidFill>
                <a:srgbClr val="2F4FD7"/>
              </a:solidFill>
              <a:latin typeface="Verdana" pitchFamily="34" charset="0"/>
            </a:endParaRPr>
          </a:p>
        </p:txBody>
      </p:sp>
      <p:sp>
        <p:nvSpPr>
          <p:cNvPr id="39954" name="TextBox 13"/>
          <p:cNvSpPr txBox="1">
            <a:spLocks noChangeArrowheads="1"/>
          </p:cNvSpPr>
          <p:nvPr/>
        </p:nvSpPr>
        <p:spPr bwMode="auto">
          <a:xfrm>
            <a:off x="161762" y="4590849"/>
            <a:ext cx="222460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ZA" sz="1600" dirty="0">
                <a:solidFill>
                  <a:srgbClr val="002060"/>
                </a:solidFill>
                <a:latin typeface="Verdana" pitchFamily="34" charset="0"/>
              </a:rPr>
              <a:t>1. Current </a:t>
            </a:r>
            <a:r>
              <a:rPr lang="en-ZA" sz="1600" dirty="0" smtClean="0">
                <a:solidFill>
                  <a:srgbClr val="002060"/>
                </a:solidFill>
                <a:latin typeface="Verdana" pitchFamily="34" charset="0"/>
              </a:rPr>
              <a:t>industry norm for process based “Best Practice”</a:t>
            </a:r>
            <a:endParaRPr lang="en-US" sz="1600" dirty="0">
              <a:solidFill>
                <a:srgbClr val="002060"/>
              </a:solidFill>
              <a:latin typeface="Verdana" pitchFamily="34" charset="0"/>
            </a:endParaRPr>
          </a:p>
        </p:txBody>
      </p:sp>
      <p:cxnSp>
        <p:nvCxnSpPr>
          <p:cNvPr id="14" name="Straight Connector 13"/>
          <p:cNvCxnSpPr/>
          <p:nvPr/>
        </p:nvCxnSpPr>
        <p:spPr bwMode="auto">
          <a:xfrm>
            <a:off x="1416178" y="6005235"/>
            <a:ext cx="0" cy="179388"/>
          </a:xfrm>
          <a:prstGeom prst="line">
            <a:avLst/>
          </a:prstGeom>
          <a:ln w="50800">
            <a:solidFill>
              <a:srgbClr val="002060"/>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39958" name="TextBox 11"/>
          <p:cNvSpPr txBox="1">
            <a:spLocks noChangeArrowheads="1"/>
          </p:cNvSpPr>
          <p:nvPr/>
        </p:nvSpPr>
        <p:spPr bwMode="auto">
          <a:xfrm>
            <a:off x="1274063" y="6245971"/>
            <a:ext cx="500062" cy="26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ZA" sz="1400" b="1" dirty="0">
                <a:solidFill>
                  <a:srgbClr val="002060"/>
                </a:solidFill>
                <a:latin typeface="Verdana" pitchFamily="34" charset="0"/>
              </a:rPr>
              <a:t>0</a:t>
            </a:r>
            <a:endParaRPr lang="en-US" sz="1400" b="1" dirty="0">
              <a:solidFill>
                <a:srgbClr val="002060"/>
              </a:solidFill>
              <a:latin typeface="Verdana" pitchFamily="34" charset="0"/>
            </a:endParaRPr>
          </a:p>
        </p:txBody>
      </p:sp>
      <p:sp>
        <p:nvSpPr>
          <p:cNvPr id="39957" name="TextBox 9"/>
          <p:cNvSpPr txBox="1">
            <a:spLocks noChangeArrowheads="1"/>
          </p:cNvSpPr>
          <p:nvPr/>
        </p:nvSpPr>
        <p:spPr bwMode="auto">
          <a:xfrm>
            <a:off x="512959" y="5741145"/>
            <a:ext cx="500063" cy="26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ZA" sz="1400" b="1" dirty="0">
                <a:solidFill>
                  <a:srgbClr val="002060"/>
                </a:solidFill>
                <a:latin typeface="Verdana" pitchFamily="34" charset="0"/>
              </a:rPr>
              <a:t>10</a:t>
            </a:r>
            <a:endParaRPr lang="en-US" sz="1400" b="1" dirty="0">
              <a:solidFill>
                <a:srgbClr val="002060"/>
              </a:solidFill>
              <a:latin typeface="Verdana" pitchFamily="34" charset="0"/>
            </a:endParaRPr>
          </a:p>
        </p:txBody>
      </p:sp>
      <p:sp>
        <p:nvSpPr>
          <p:cNvPr id="23" name="TextBox 9"/>
          <p:cNvSpPr txBox="1">
            <a:spLocks noChangeArrowheads="1"/>
          </p:cNvSpPr>
          <p:nvPr/>
        </p:nvSpPr>
        <p:spPr bwMode="auto">
          <a:xfrm>
            <a:off x="582449" y="5745728"/>
            <a:ext cx="8932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ZA" sz="1400" b="1" dirty="0">
                <a:solidFill>
                  <a:srgbClr val="FF0000"/>
                </a:solidFill>
                <a:latin typeface="Verdana" pitchFamily="34" charset="0"/>
              </a:rPr>
              <a:t>X  </a:t>
            </a:r>
            <a:r>
              <a:rPr lang="en-ZA" sz="1400" b="1" dirty="0" smtClean="0">
                <a:solidFill>
                  <a:srgbClr val="FF0000"/>
                </a:solidFill>
                <a:latin typeface="Verdana" pitchFamily="34" charset="0"/>
              </a:rPr>
              <a:t>0.01</a:t>
            </a:r>
            <a:endParaRPr lang="en-US" sz="1400" b="1" dirty="0">
              <a:solidFill>
                <a:srgbClr val="FF0000"/>
              </a:solidFill>
              <a:latin typeface="Verdana" pitchFamily="34" charset="0"/>
            </a:endParaRPr>
          </a:p>
        </p:txBody>
      </p:sp>
      <p:cxnSp>
        <p:nvCxnSpPr>
          <p:cNvPr id="7" name="Straight Connector 6"/>
          <p:cNvCxnSpPr/>
          <p:nvPr/>
        </p:nvCxnSpPr>
        <p:spPr bwMode="auto">
          <a:xfrm>
            <a:off x="5690118" y="4987474"/>
            <a:ext cx="0" cy="1224136"/>
          </a:xfrm>
          <a:prstGeom prst="line">
            <a:avLst/>
          </a:prstGeom>
          <a:ln w="50800">
            <a:solidFill>
              <a:srgbClr val="00B050"/>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39960" name="TextBox 10"/>
          <p:cNvSpPr txBox="1">
            <a:spLocks noChangeArrowheads="1"/>
          </p:cNvSpPr>
          <p:nvPr/>
        </p:nvSpPr>
        <p:spPr bwMode="auto">
          <a:xfrm>
            <a:off x="4582829" y="4821681"/>
            <a:ext cx="8572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ZA" sz="1400" b="1" dirty="0" smtClean="0">
                <a:solidFill>
                  <a:srgbClr val="00B050"/>
                </a:solidFill>
                <a:latin typeface="Verdana" pitchFamily="34" charset="0"/>
              </a:rPr>
              <a:t>100</a:t>
            </a:r>
            <a:endParaRPr lang="en-US" sz="1400" b="1" dirty="0">
              <a:solidFill>
                <a:srgbClr val="00B050"/>
              </a:solidFill>
              <a:latin typeface="Verdana" pitchFamily="34" charset="0"/>
            </a:endParaRPr>
          </a:p>
        </p:txBody>
      </p:sp>
      <p:sp>
        <p:nvSpPr>
          <p:cNvPr id="39961" name="TextBox 12"/>
          <p:cNvSpPr txBox="1">
            <a:spLocks noChangeArrowheads="1"/>
          </p:cNvSpPr>
          <p:nvPr/>
        </p:nvSpPr>
        <p:spPr bwMode="auto">
          <a:xfrm>
            <a:off x="5440084" y="6239700"/>
            <a:ext cx="500068" cy="264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ZA" sz="1400" b="1" dirty="0">
                <a:solidFill>
                  <a:srgbClr val="00B050"/>
                </a:solidFill>
                <a:latin typeface="Verdana" pitchFamily="34" charset="0"/>
              </a:rPr>
              <a:t>0</a:t>
            </a:r>
            <a:endParaRPr lang="en-US" sz="1400" b="1" dirty="0">
              <a:solidFill>
                <a:srgbClr val="00B050"/>
              </a:solidFill>
              <a:latin typeface="Verdana" pitchFamily="34" charset="0"/>
            </a:endParaRPr>
          </a:p>
        </p:txBody>
      </p:sp>
      <p:sp>
        <p:nvSpPr>
          <p:cNvPr id="39962" name="TextBox 14"/>
          <p:cNvSpPr txBox="1">
            <a:spLocks noChangeArrowheads="1"/>
          </p:cNvSpPr>
          <p:nvPr/>
        </p:nvSpPr>
        <p:spPr bwMode="auto">
          <a:xfrm>
            <a:off x="4098788" y="3140968"/>
            <a:ext cx="169734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ZA" sz="1600" dirty="0">
                <a:solidFill>
                  <a:srgbClr val="00B050"/>
                </a:solidFill>
                <a:latin typeface="Verdana" pitchFamily="34" charset="0"/>
              </a:rPr>
              <a:t>2</a:t>
            </a:r>
            <a:r>
              <a:rPr lang="en-ZA" sz="1600" b="1" u="sng" dirty="0">
                <a:solidFill>
                  <a:srgbClr val="00B050"/>
                </a:solidFill>
                <a:latin typeface="Verdana" pitchFamily="34" charset="0"/>
              </a:rPr>
              <a:t>. </a:t>
            </a:r>
            <a:r>
              <a:rPr lang="en-ZA" sz="1600" b="1" u="sng" dirty="0" smtClean="0">
                <a:solidFill>
                  <a:srgbClr val="00B050"/>
                </a:solidFill>
                <a:latin typeface="Verdana" pitchFamily="34" charset="0"/>
              </a:rPr>
              <a:t>Strategic </a:t>
            </a:r>
            <a:r>
              <a:rPr lang="en-ZA" sz="1600" dirty="0" smtClean="0">
                <a:solidFill>
                  <a:srgbClr val="00B050"/>
                </a:solidFill>
                <a:latin typeface="Verdana" pitchFamily="34" charset="0"/>
              </a:rPr>
              <a:t>precision </a:t>
            </a:r>
            <a:r>
              <a:rPr lang="en-ZA" sz="1600" dirty="0">
                <a:solidFill>
                  <a:srgbClr val="00B050"/>
                </a:solidFill>
                <a:latin typeface="Verdana" pitchFamily="34" charset="0"/>
              </a:rPr>
              <a:t>configuration </a:t>
            </a:r>
            <a:r>
              <a:rPr lang="en-ZA" sz="1600" dirty="0" smtClean="0">
                <a:solidFill>
                  <a:srgbClr val="00B050"/>
                </a:solidFill>
                <a:latin typeface="Verdana" pitchFamily="34" charset="0"/>
              </a:rPr>
              <a:t>with </a:t>
            </a:r>
            <a:r>
              <a:rPr lang="en-ZA" sz="1600" dirty="0" err="1" smtClean="0">
                <a:solidFill>
                  <a:srgbClr val="00B050"/>
                </a:solidFill>
                <a:latin typeface="Verdana" pitchFamily="34" charset="0"/>
              </a:rPr>
              <a:t>CEO</a:t>
            </a:r>
            <a:r>
              <a:rPr lang="en-ZA" sz="1600" dirty="0" smtClean="0">
                <a:solidFill>
                  <a:srgbClr val="00B050"/>
                </a:solidFill>
                <a:latin typeface="Verdana" pitchFamily="34" charset="0"/>
              </a:rPr>
              <a:t> Executive Custody</a:t>
            </a:r>
            <a:endParaRPr lang="en-US" sz="1600" dirty="0">
              <a:solidFill>
                <a:srgbClr val="00B050"/>
              </a:solidFill>
              <a:latin typeface="Verdana" pitchFamily="34" charset="0"/>
            </a:endParaRPr>
          </a:p>
        </p:txBody>
      </p:sp>
      <p:sp>
        <p:nvSpPr>
          <p:cNvPr id="24" name="TextBox 10"/>
          <p:cNvSpPr txBox="1">
            <a:spLocks noChangeArrowheads="1"/>
          </p:cNvSpPr>
          <p:nvPr/>
        </p:nvSpPr>
        <p:spPr bwMode="auto">
          <a:xfrm>
            <a:off x="4716016" y="4809624"/>
            <a:ext cx="7143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ZA" sz="1400" b="1" dirty="0" smtClean="0">
                <a:solidFill>
                  <a:srgbClr val="FF0000"/>
                </a:solidFill>
                <a:latin typeface="Verdana" pitchFamily="34" charset="0"/>
              </a:rPr>
              <a:t>X  1</a:t>
            </a:r>
            <a:endParaRPr lang="en-US" sz="1400" b="1" dirty="0">
              <a:solidFill>
                <a:srgbClr val="FF0000"/>
              </a:solidFill>
              <a:latin typeface="Verdana" pitchFamily="34" charset="0"/>
            </a:endParaRPr>
          </a:p>
        </p:txBody>
      </p:sp>
      <p:cxnSp>
        <p:nvCxnSpPr>
          <p:cNvPr id="28" name="Straight Connector 27"/>
          <p:cNvCxnSpPr/>
          <p:nvPr/>
        </p:nvCxnSpPr>
        <p:spPr>
          <a:xfrm>
            <a:off x="1169615" y="6094929"/>
            <a:ext cx="5083251"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auto">
          <a:xfrm rot="5400000">
            <a:off x="4557838" y="4709835"/>
            <a:ext cx="3001962" cy="1587"/>
          </a:xfrm>
          <a:prstGeom prst="line">
            <a:avLst/>
          </a:prstGeom>
          <a:ln w="50800">
            <a:solidFill>
              <a:srgbClr val="150C8E"/>
            </a:solidFill>
            <a:headEnd type="none"/>
            <a:tailEnd type="diamond"/>
          </a:ln>
        </p:spPr>
        <p:style>
          <a:lnRef idx="1">
            <a:schemeClr val="accent1"/>
          </a:lnRef>
          <a:fillRef idx="0">
            <a:schemeClr val="accent1"/>
          </a:fillRef>
          <a:effectRef idx="0">
            <a:schemeClr val="accent1"/>
          </a:effectRef>
          <a:fontRef idx="minor">
            <a:schemeClr val="tx1"/>
          </a:fontRef>
        </p:style>
      </p:cxnSp>
      <p:sp>
        <p:nvSpPr>
          <p:cNvPr id="25" name="TextBox 10"/>
          <p:cNvSpPr txBox="1">
            <a:spLocks noChangeArrowheads="1"/>
          </p:cNvSpPr>
          <p:nvPr/>
        </p:nvSpPr>
        <p:spPr bwMode="auto">
          <a:xfrm>
            <a:off x="6252866" y="48092"/>
            <a:ext cx="10805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ZA" sz="1400" b="1" dirty="0" smtClean="0">
                <a:solidFill>
                  <a:srgbClr val="FF0000"/>
                </a:solidFill>
                <a:latin typeface="Verdana" pitchFamily="34" charset="0"/>
              </a:rPr>
              <a:t>XXX  10</a:t>
            </a:r>
            <a:endParaRPr lang="en-US" sz="1400" b="1" dirty="0">
              <a:solidFill>
                <a:srgbClr val="FF0000"/>
              </a:solidFill>
              <a:latin typeface="Verdana" pitchFamily="34" charset="0"/>
            </a:endParaRPr>
          </a:p>
        </p:txBody>
      </p:sp>
      <p:sp>
        <p:nvSpPr>
          <p:cNvPr id="39951" name="TextBox 22"/>
          <p:cNvSpPr txBox="1">
            <a:spLocks noChangeArrowheads="1"/>
          </p:cNvSpPr>
          <p:nvPr/>
        </p:nvSpPr>
        <p:spPr bwMode="auto">
          <a:xfrm>
            <a:off x="5915150" y="6239700"/>
            <a:ext cx="500058" cy="26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ZA" sz="1400" b="1" dirty="0">
                <a:solidFill>
                  <a:srgbClr val="2F4FD7"/>
                </a:solidFill>
                <a:latin typeface="Verdana" pitchFamily="34" charset="0"/>
              </a:rPr>
              <a:t>0</a:t>
            </a:r>
            <a:endParaRPr lang="en-US" sz="1400" b="1" dirty="0">
              <a:solidFill>
                <a:srgbClr val="2F4FD7"/>
              </a:solidFill>
              <a:latin typeface="Verdana" pitchFamily="34" charset="0"/>
            </a:endParaRPr>
          </a:p>
        </p:txBody>
      </p:sp>
      <p:sp>
        <p:nvSpPr>
          <p:cNvPr id="39952" name="TextBox 23"/>
          <p:cNvSpPr txBox="1">
            <a:spLocks noChangeArrowheads="1"/>
          </p:cNvSpPr>
          <p:nvPr/>
        </p:nvSpPr>
        <p:spPr bwMode="auto">
          <a:xfrm>
            <a:off x="6228184" y="1378471"/>
            <a:ext cx="178246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ZA" sz="1600" dirty="0">
                <a:solidFill>
                  <a:schemeClr val="tx2">
                    <a:lumMod val="75000"/>
                  </a:schemeClr>
                </a:solidFill>
                <a:latin typeface="Verdana" pitchFamily="34" charset="0"/>
              </a:rPr>
              <a:t>3. </a:t>
            </a:r>
            <a:r>
              <a:rPr lang="en-ZA" sz="1600" b="1" u="sng" dirty="0">
                <a:solidFill>
                  <a:schemeClr val="tx2">
                    <a:lumMod val="75000"/>
                  </a:schemeClr>
                </a:solidFill>
                <a:latin typeface="Verdana" pitchFamily="34" charset="0"/>
              </a:rPr>
              <a:t>Strategic</a:t>
            </a:r>
            <a:r>
              <a:rPr lang="en-ZA" sz="1600" dirty="0">
                <a:solidFill>
                  <a:schemeClr val="tx2">
                    <a:lumMod val="75000"/>
                  </a:schemeClr>
                </a:solidFill>
                <a:latin typeface="Verdana" pitchFamily="34" charset="0"/>
              </a:rPr>
              <a:t> </a:t>
            </a:r>
            <a:r>
              <a:rPr lang="en-ZA" sz="1600" dirty="0" smtClean="0">
                <a:solidFill>
                  <a:schemeClr val="tx2">
                    <a:lumMod val="75000"/>
                  </a:schemeClr>
                </a:solidFill>
                <a:latin typeface="Verdana" pitchFamily="34" charset="0"/>
              </a:rPr>
              <a:t>customization</a:t>
            </a:r>
          </a:p>
          <a:p>
            <a:pPr eaLnBrk="1" hangingPunct="1"/>
            <a:r>
              <a:rPr lang="en-ZA" sz="1600" dirty="0" smtClean="0">
                <a:solidFill>
                  <a:schemeClr val="tx2">
                    <a:lumMod val="75000"/>
                  </a:schemeClr>
                </a:solidFill>
                <a:latin typeface="Verdana" pitchFamily="34" charset="0"/>
              </a:rPr>
              <a:t>With </a:t>
            </a:r>
            <a:r>
              <a:rPr lang="en-ZA" sz="1600" dirty="0" err="1" smtClean="0">
                <a:solidFill>
                  <a:schemeClr val="tx2">
                    <a:lumMod val="75000"/>
                  </a:schemeClr>
                </a:solidFill>
                <a:latin typeface="Verdana" pitchFamily="34" charset="0"/>
              </a:rPr>
              <a:t>CEO</a:t>
            </a:r>
            <a:r>
              <a:rPr lang="en-ZA" sz="1600" dirty="0" smtClean="0">
                <a:solidFill>
                  <a:schemeClr val="tx2">
                    <a:lumMod val="75000"/>
                  </a:schemeClr>
                </a:solidFill>
                <a:latin typeface="Verdana" pitchFamily="34" charset="0"/>
              </a:rPr>
              <a:t> Custody</a:t>
            </a:r>
            <a:endParaRPr lang="en-US" sz="1600" dirty="0">
              <a:solidFill>
                <a:schemeClr val="tx2">
                  <a:lumMod val="75000"/>
                </a:schemeClr>
              </a:solidFill>
              <a:latin typeface="Verdana" pitchFamily="34" charset="0"/>
            </a:endParaRPr>
          </a:p>
        </p:txBody>
      </p:sp>
      <p:cxnSp>
        <p:nvCxnSpPr>
          <p:cNvPr id="22" name="Straight Connector 21"/>
          <p:cNvCxnSpPr/>
          <p:nvPr/>
        </p:nvCxnSpPr>
        <p:spPr bwMode="auto">
          <a:xfrm>
            <a:off x="6058025" y="188642"/>
            <a:ext cx="1" cy="3348829"/>
          </a:xfrm>
          <a:prstGeom prst="line">
            <a:avLst/>
          </a:prstGeom>
          <a:ln w="50800">
            <a:solidFill>
              <a:srgbClr val="070B59"/>
            </a:solidFill>
            <a:headEnd type="diamond"/>
            <a:tailEnd type="none"/>
          </a:ln>
        </p:spPr>
        <p:style>
          <a:lnRef idx="1">
            <a:schemeClr val="accent1"/>
          </a:lnRef>
          <a:fillRef idx="0">
            <a:schemeClr val="accent1"/>
          </a:fillRef>
          <a:effectRef idx="0">
            <a:schemeClr val="accent1"/>
          </a:effectRef>
          <a:fontRef idx="minor">
            <a:schemeClr val="tx1"/>
          </a:fontRef>
        </p:style>
      </p:cxnSp>
      <p:sp>
        <p:nvSpPr>
          <p:cNvPr id="26" name="TextBox 25"/>
          <p:cNvSpPr txBox="1">
            <a:spLocks noChangeArrowheads="1"/>
          </p:cNvSpPr>
          <p:nvPr/>
        </p:nvSpPr>
        <p:spPr bwMode="auto">
          <a:xfrm>
            <a:off x="7143083" y="188642"/>
            <a:ext cx="1735137" cy="1100436"/>
          </a:xfrm>
          <a:prstGeom prst="rect">
            <a:avLst/>
          </a:prstGeom>
          <a:solidFill>
            <a:schemeClr val="accent1"/>
          </a:solidFill>
          <a:ln w="9525">
            <a:solidFill>
              <a:srgbClr val="00206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20000"/>
              </a:spcBef>
            </a:pPr>
            <a:r>
              <a:rPr lang="en-US" sz="1600" dirty="0">
                <a:latin typeface="Arial" pitchFamily="34" charset="0"/>
                <a:sym typeface="Wingdings" pitchFamily="2" charset="2"/>
              </a:rPr>
              <a:t>This is the ONLY valid scenario but it </a:t>
            </a:r>
            <a:r>
              <a:rPr lang="en-US" sz="1600" dirty="0" smtClean="0">
                <a:latin typeface="Arial" pitchFamily="34" charset="0"/>
                <a:sym typeface="Wingdings" pitchFamily="2" charset="2"/>
              </a:rPr>
              <a:t>seldom occurs</a:t>
            </a:r>
            <a:endParaRPr lang="en-US" sz="1600" dirty="0">
              <a:latin typeface="Arial" pitchFamily="34" charset="0"/>
              <a:sym typeface="Wingdings" pitchFamily="2" charset="2"/>
            </a:endParaRPr>
          </a:p>
        </p:txBody>
      </p:sp>
      <p:sp>
        <p:nvSpPr>
          <p:cNvPr id="29" name="TextBox 28"/>
          <p:cNvSpPr txBox="1">
            <a:spLocks noChangeArrowheads="1"/>
          </p:cNvSpPr>
          <p:nvPr/>
        </p:nvSpPr>
        <p:spPr bwMode="auto">
          <a:xfrm>
            <a:off x="76739" y="1679452"/>
            <a:ext cx="571939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800" dirty="0">
                <a:solidFill>
                  <a:srgbClr val="FF0000"/>
                </a:solidFill>
                <a:latin typeface="Verdana" pitchFamily="34" charset="0"/>
              </a:rPr>
              <a:t>Relative </a:t>
            </a:r>
            <a:r>
              <a:rPr lang="en-US" sz="1800" b="1" u="sng" dirty="0" smtClean="0">
                <a:solidFill>
                  <a:srgbClr val="FF0000"/>
                </a:solidFill>
                <a:latin typeface="Verdana" pitchFamily="34" charset="0"/>
              </a:rPr>
              <a:t>strategic</a:t>
            </a:r>
            <a:r>
              <a:rPr lang="en-US" sz="1800" dirty="0" smtClean="0">
                <a:solidFill>
                  <a:srgbClr val="FF0000"/>
                </a:solidFill>
                <a:latin typeface="Verdana" pitchFamily="34" charset="0"/>
              </a:rPr>
              <a:t> value measured in terms of business competitiveness, growth and profitability</a:t>
            </a:r>
            <a:endParaRPr lang="en-US" sz="1800" dirty="0">
              <a:solidFill>
                <a:srgbClr val="FF0000"/>
              </a:solidFill>
              <a:latin typeface="Verdana" pitchFamily="34" charset="0"/>
            </a:endParaRPr>
          </a:p>
        </p:txBody>
      </p:sp>
      <p:sp>
        <p:nvSpPr>
          <p:cNvPr id="30" name="Freeform 29"/>
          <p:cNvSpPr/>
          <p:nvPr/>
        </p:nvSpPr>
        <p:spPr>
          <a:xfrm rot="5400000" flipV="1">
            <a:off x="829603" y="775224"/>
            <a:ext cx="5816588" cy="4643435"/>
          </a:xfrm>
          <a:custGeom>
            <a:avLst/>
            <a:gdLst>
              <a:gd name="connsiteX0" fmla="*/ 0 w 5584874"/>
              <a:gd name="connsiteY0" fmla="*/ 3840480 h 3840480"/>
              <a:gd name="connsiteX1" fmla="*/ 2208628 w 5584874"/>
              <a:gd name="connsiteY1" fmla="*/ 3756074 h 3840480"/>
              <a:gd name="connsiteX2" fmla="*/ 4149969 w 5584874"/>
              <a:gd name="connsiteY2" fmla="*/ 3615397 h 3840480"/>
              <a:gd name="connsiteX3" fmla="*/ 4965895 w 5584874"/>
              <a:gd name="connsiteY3" fmla="*/ 3249637 h 3840480"/>
              <a:gd name="connsiteX4" fmla="*/ 5261317 w 5584874"/>
              <a:gd name="connsiteY4" fmla="*/ 2588456 h 3840480"/>
              <a:gd name="connsiteX5" fmla="*/ 5416062 w 5584874"/>
              <a:gd name="connsiteY5" fmla="*/ 1786597 h 3840480"/>
              <a:gd name="connsiteX6" fmla="*/ 5500468 w 5584874"/>
              <a:gd name="connsiteY6" fmla="*/ 970671 h 3840480"/>
              <a:gd name="connsiteX7" fmla="*/ 5542671 w 5584874"/>
              <a:gd name="connsiteY7" fmla="*/ 478302 h 3840480"/>
              <a:gd name="connsiteX8" fmla="*/ 5584874 w 5584874"/>
              <a:gd name="connsiteY8" fmla="*/ 0 h 384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4874" h="3840480">
                <a:moveTo>
                  <a:pt x="0" y="3840480"/>
                </a:moveTo>
                <a:lnTo>
                  <a:pt x="2208628" y="3756074"/>
                </a:lnTo>
                <a:cubicBezTo>
                  <a:pt x="2900289" y="3718560"/>
                  <a:pt x="3690425" y="3699803"/>
                  <a:pt x="4149969" y="3615397"/>
                </a:cubicBezTo>
                <a:cubicBezTo>
                  <a:pt x="4609513" y="3530991"/>
                  <a:pt x="4780670" y="3420794"/>
                  <a:pt x="4965895" y="3249637"/>
                </a:cubicBezTo>
                <a:cubicBezTo>
                  <a:pt x="5151120" y="3078480"/>
                  <a:pt x="5186289" y="2832296"/>
                  <a:pt x="5261317" y="2588456"/>
                </a:cubicBezTo>
                <a:cubicBezTo>
                  <a:pt x="5336345" y="2344616"/>
                  <a:pt x="5376204" y="2056228"/>
                  <a:pt x="5416062" y="1786597"/>
                </a:cubicBezTo>
                <a:cubicBezTo>
                  <a:pt x="5455921" y="1516966"/>
                  <a:pt x="5479367" y="1188720"/>
                  <a:pt x="5500468" y="970671"/>
                </a:cubicBezTo>
                <a:cubicBezTo>
                  <a:pt x="5521569" y="752622"/>
                  <a:pt x="5528603" y="640081"/>
                  <a:pt x="5542671" y="478302"/>
                </a:cubicBezTo>
                <a:cubicBezTo>
                  <a:pt x="5556739" y="316523"/>
                  <a:pt x="5570806" y="158261"/>
                  <a:pt x="5584874" y="0"/>
                </a:cubicBezTo>
              </a:path>
            </a:pathLst>
          </a:custGeom>
          <a:ln w="508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7096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childTnLst>
                                </p:cTn>
                              </p:par>
                            </p:childTnLst>
                          </p:cTn>
                        </p:par>
                        <p:par>
                          <p:cTn id="8" fill="hold">
                            <p:stCondLst>
                              <p:cond delay="1000"/>
                            </p:stCondLst>
                            <p:childTnLst>
                              <p:par>
                                <p:cTn id="9" presetID="2" presetClass="entr" presetSubtype="3" fill="hold" grpId="0" nodeType="afterEffect">
                                  <p:stCondLst>
                                    <p:cond delay="0"/>
                                  </p:stCondLst>
                                  <p:childTnLst>
                                    <p:set>
                                      <p:cBhvr>
                                        <p:cTn id="10" dur="1" fill="hold">
                                          <p:stCondLst>
                                            <p:cond delay="0"/>
                                          </p:stCondLst>
                                        </p:cTn>
                                        <p:tgtEl>
                                          <p:spTgt spid="39954"/>
                                        </p:tgtEl>
                                        <p:attrNameLst>
                                          <p:attrName>style.visibility</p:attrName>
                                        </p:attrNameLst>
                                      </p:cBhvr>
                                      <p:to>
                                        <p:strVal val="visible"/>
                                      </p:to>
                                    </p:set>
                                    <p:anim calcmode="lin" valueType="num">
                                      <p:cBhvr additive="base">
                                        <p:cTn id="11" dur="1000" fill="hold"/>
                                        <p:tgtEl>
                                          <p:spTgt spid="39954"/>
                                        </p:tgtEl>
                                        <p:attrNameLst>
                                          <p:attrName>ppt_x</p:attrName>
                                        </p:attrNameLst>
                                      </p:cBhvr>
                                      <p:tavLst>
                                        <p:tav tm="0">
                                          <p:val>
                                            <p:strVal val="1+#ppt_w/2"/>
                                          </p:val>
                                        </p:tav>
                                        <p:tav tm="100000">
                                          <p:val>
                                            <p:strVal val="#ppt_x"/>
                                          </p:val>
                                        </p:tav>
                                      </p:tavLst>
                                    </p:anim>
                                    <p:anim calcmode="lin" valueType="num">
                                      <p:cBhvr additive="base">
                                        <p:cTn id="12" dur="1000" fill="hold"/>
                                        <p:tgtEl>
                                          <p:spTgt spid="39954"/>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childTnLst>
                                </p:cTn>
                              </p:par>
                            </p:childTnLst>
                          </p:cTn>
                        </p:par>
                        <p:par>
                          <p:cTn id="17" fill="hold">
                            <p:stCondLst>
                              <p:cond delay="3000"/>
                            </p:stCondLst>
                            <p:childTnLst>
                              <p:par>
                                <p:cTn id="18" presetID="2" presetClass="entr" presetSubtype="3" fill="hold" grpId="0" nodeType="afterEffect">
                                  <p:stCondLst>
                                    <p:cond delay="0"/>
                                  </p:stCondLst>
                                  <p:childTnLst>
                                    <p:set>
                                      <p:cBhvr>
                                        <p:cTn id="19" dur="1" fill="hold">
                                          <p:stCondLst>
                                            <p:cond delay="0"/>
                                          </p:stCondLst>
                                        </p:cTn>
                                        <p:tgtEl>
                                          <p:spTgt spid="39962"/>
                                        </p:tgtEl>
                                        <p:attrNameLst>
                                          <p:attrName>style.visibility</p:attrName>
                                        </p:attrNameLst>
                                      </p:cBhvr>
                                      <p:to>
                                        <p:strVal val="visible"/>
                                      </p:to>
                                    </p:set>
                                    <p:anim calcmode="lin" valueType="num">
                                      <p:cBhvr additive="base">
                                        <p:cTn id="20" dur="1000" fill="hold"/>
                                        <p:tgtEl>
                                          <p:spTgt spid="39962"/>
                                        </p:tgtEl>
                                        <p:attrNameLst>
                                          <p:attrName>ppt_x</p:attrName>
                                        </p:attrNameLst>
                                      </p:cBhvr>
                                      <p:tavLst>
                                        <p:tav tm="0">
                                          <p:val>
                                            <p:strVal val="1+#ppt_w/2"/>
                                          </p:val>
                                        </p:tav>
                                        <p:tav tm="100000">
                                          <p:val>
                                            <p:strVal val="#ppt_x"/>
                                          </p:val>
                                        </p:tav>
                                      </p:tavLst>
                                    </p:anim>
                                    <p:anim calcmode="lin" valueType="num">
                                      <p:cBhvr additive="base">
                                        <p:cTn id="21" dur="1000" fill="hold"/>
                                        <p:tgtEl>
                                          <p:spTgt spid="39962"/>
                                        </p:tgtEl>
                                        <p:attrNameLst>
                                          <p:attrName>ppt_y</p:attrName>
                                        </p:attrNameLst>
                                      </p:cBhvr>
                                      <p:tavLst>
                                        <p:tav tm="0">
                                          <p:val>
                                            <p:strVal val="0-#ppt_h/2"/>
                                          </p:val>
                                        </p:tav>
                                        <p:tav tm="100000">
                                          <p:val>
                                            <p:strVal val="#ppt_y"/>
                                          </p:val>
                                        </p:tav>
                                      </p:tavLst>
                                    </p:anim>
                                  </p:childTnLst>
                                </p:cTn>
                              </p:par>
                            </p:childTnLst>
                          </p:cTn>
                        </p:par>
                        <p:par>
                          <p:cTn id="22" fill="hold">
                            <p:stCondLst>
                              <p:cond delay="400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childTnLst>
                                </p:cTn>
                              </p:par>
                            </p:childTnLst>
                          </p:cTn>
                        </p:par>
                        <p:par>
                          <p:cTn id="26" fill="hold">
                            <p:stCondLst>
                              <p:cond delay="5000"/>
                            </p:stCondLst>
                            <p:childTnLst>
                              <p:par>
                                <p:cTn id="27" presetID="2" presetClass="entr" presetSubtype="3" fill="hold" grpId="0" nodeType="afterEffect">
                                  <p:stCondLst>
                                    <p:cond delay="0"/>
                                  </p:stCondLst>
                                  <p:childTnLst>
                                    <p:set>
                                      <p:cBhvr>
                                        <p:cTn id="28" dur="1" fill="hold">
                                          <p:stCondLst>
                                            <p:cond delay="0"/>
                                          </p:stCondLst>
                                        </p:cTn>
                                        <p:tgtEl>
                                          <p:spTgt spid="39952"/>
                                        </p:tgtEl>
                                        <p:attrNameLst>
                                          <p:attrName>style.visibility</p:attrName>
                                        </p:attrNameLst>
                                      </p:cBhvr>
                                      <p:to>
                                        <p:strVal val="visible"/>
                                      </p:to>
                                    </p:set>
                                    <p:anim calcmode="lin" valueType="num">
                                      <p:cBhvr additive="base">
                                        <p:cTn id="29" dur="1000" fill="hold"/>
                                        <p:tgtEl>
                                          <p:spTgt spid="39952"/>
                                        </p:tgtEl>
                                        <p:attrNameLst>
                                          <p:attrName>ppt_x</p:attrName>
                                        </p:attrNameLst>
                                      </p:cBhvr>
                                      <p:tavLst>
                                        <p:tav tm="0">
                                          <p:val>
                                            <p:strVal val="1+#ppt_w/2"/>
                                          </p:val>
                                        </p:tav>
                                        <p:tav tm="100000">
                                          <p:val>
                                            <p:strVal val="#ppt_x"/>
                                          </p:val>
                                        </p:tav>
                                      </p:tavLst>
                                    </p:anim>
                                    <p:anim calcmode="lin" valueType="num">
                                      <p:cBhvr additive="base">
                                        <p:cTn id="30" dur="1000" fill="hold"/>
                                        <p:tgtEl>
                                          <p:spTgt spid="39952"/>
                                        </p:tgtEl>
                                        <p:attrNameLst>
                                          <p:attrName>ppt_y</p:attrName>
                                        </p:attrNameLst>
                                      </p:cBhvr>
                                      <p:tavLst>
                                        <p:tav tm="0">
                                          <p:val>
                                            <p:strVal val="0-#ppt_h/2"/>
                                          </p:val>
                                        </p:tav>
                                        <p:tav tm="100000">
                                          <p:val>
                                            <p:strVal val="#ppt_y"/>
                                          </p:val>
                                        </p:tav>
                                      </p:tavLst>
                                    </p:anim>
                                  </p:childTnLst>
                                </p:cTn>
                              </p:par>
                            </p:childTnLst>
                          </p:cTn>
                        </p:par>
                        <p:par>
                          <p:cTn id="31" fill="hold">
                            <p:stCondLst>
                              <p:cond delay="6000"/>
                            </p:stCondLst>
                            <p:childTnLst>
                              <p:par>
                                <p:cTn id="32" presetID="10" presetClass="entr" presetSubtype="0"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childTnLst>
                                </p:cTn>
                              </p:par>
                              <p:par>
                                <p:cTn id="35" presetID="10"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childTnLst>
                                </p:cTn>
                              </p:par>
                            </p:childTnLst>
                          </p:cTn>
                        </p:par>
                        <p:par>
                          <p:cTn id="38" fill="hold">
                            <p:stCondLst>
                              <p:cond delay="7000"/>
                            </p:stCondLst>
                            <p:childTnLst>
                              <p:par>
                                <p:cTn id="39" presetID="2" presetClass="entr" presetSubtype="4"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1000" fill="hold"/>
                                        <p:tgtEl>
                                          <p:spTgt spid="28"/>
                                        </p:tgtEl>
                                        <p:attrNameLst>
                                          <p:attrName>ppt_x</p:attrName>
                                        </p:attrNameLst>
                                      </p:cBhvr>
                                      <p:tavLst>
                                        <p:tav tm="0">
                                          <p:val>
                                            <p:strVal val="#ppt_x"/>
                                          </p:val>
                                        </p:tav>
                                        <p:tav tm="100000">
                                          <p:val>
                                            <p:strVal val="#ppt_x"/>
                                          </p:val>
                                        </p:tav>
                                      </p:tavLst>
                                    </p:anim>
                                    <p:anim calcmode="lin" valueType="num">
                                      <p:cBhvr additive="base">
                                        <p:cTn id="42" dur="1000" fill="hold"/>
                                        <p:tgtEl>
                                          <p:spTgt spid="28"/>
                                        </p:tgtEl>
                                        <p:attrNameLst>
                                          <p:attrName>ppt_y</p:attrName>
                                        </p:attrNameLst>
                                      </p:cBhvr>
                                      <p:tavLst>
                                        <p:tav tm="0">
                                          <p:val>
                                            <p:strVal val="1+#ppt_h/2"/>
                                          </p:val>
                                        </p:tav>
                                        <p:tav tm="100000">
                                          <p:val>
                                            <p:strVal val="#ppt_y"/>
                                          </p:val>
                                        </p:tav>
                                      </p:tavLst>
                                    </p:anim>
                                  </p:childTnLst>
                                </p:cTn>
                              </p:par>
                            </p:childTnLst>
                          </p:cTn>
                        </p:par>
                        <p:par>
                          <p:cTn id="43" fill="hold">
                            <p:stCondLst>
                              <p:cond delay="8000"/>
                            </p:stCondLst>
                            <p:childTnLst>
                              <p:par>
                                <p:cTn id="44" presetID="10" presetClass="entr" presetSubtype="0" fill="hold" grpId="0" nodeType="afterEffect">
                                  <p:stCondLst>
                                    <p:cond delay="0"/>
                                  </p:stCondLst>
                                  <p:childTnLst>
                                    <p:set>
                                      <p:cBhvr>
                                        <p:cTn id="45" dur="1" fill="hold">
                                          <p:stCondLst>
                                            <p:cond delay="0"/>
                                          </p:stCondLst>
                                        </p:cTn>
                                        <p:tgtEl>
                                          <p:spTgt spid="39958"/>
                                        </p:tgtEl>
                                        <p:attrNameLst>
                                          <p:attrName>style.visibility</p:attrName>
                                        </p:attrNameLst>
                                      </p:cBhvr>
                                      <p:to>
                                        <p:strVal val="visible"/>
                                      </p:to>
                                    </p:set>
                                    <p:animEffect transition="in" filter="fade">
                                      <p:cBhvr>
                                        <p:cTn id="46" dur="1000"/>
                                        <p:tgtEl>
                                          <p:spTgt spid="3995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9961"/>
                                        </p:tgtEl>
                                        <p:attrNameLst>
                                          <p:attrName>style.visibility</p:attrName>
                                        </p:attrNameLst>
                                      </p:cBhvr>
                                      <p:to>
                                        <p:strVal val="visible"/>
                                      </p:to>
                                    </p:set>
                                    <p:animEffect transition="in" filter="fade">
                                      <p:cBhvr>
                                        <p:cTn id="49" dur="1000"/>
                                        <p:tgtEl>
                                          <p:spTgt spid="3996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9951"/>
                                        </p:tgtEl>
                                        <p:attrNameLst>
                                          <p:attrName>style.visibility</p:attrName>
                                        </p:attrNameLst>
                                      </p:cBhvr>
                                      <p:to>
                                        <p:strVal val="visible"/>
                                      </p:to>
                                    </p:set>
                                    <p:animEffect transition="in" filter="fade">
                                      <p:cBhvr>
                                        <p:cTn id="52" dur="1000"/>
                                        <p:tgtEl>
                                          <p:spTgt spid="39951"/>
                                        </p:tgtEl>
                                      </p:cBhvr>
                                    </p:animEffect>
                                  </p:childTnLst>
                                </p:cTn>
                              </p:par>
                            </p:childTnLst>
                          </p:cTn>
                        </p:par>
                        <p:par>
                          <p:cTn id="53" fill="hold">
                            <p:stCondLst>
                              <p:cond delay="9000"/>
                            </p:stCondLst>
                            <p:childTnLst>
                              <p:par>
                                <p:cTn id="54" presetID="2" presetClass="entr" presetSubtype="4" fill="hold" grpId="0" nodeType="afterEffect">
                                  <p:stCondLst>
                                    <p:cond delay="0"/>
                                  </p:stCondLst>
                                  <p:childTnLst>
                                    <p:set>
                                      <p:cBhvr>
                                        <p:cTn id="55" dur="1" fill="hold">
                                          <p:stCondLst>
                                            <p:cond delay="0"/>
                                          </p:stCondLst>
                                        </p:cTn>
                                        <p:tgtEl>
                                          <p:spTgt spid="39957"/>
                                        </p:tgtEl>
                                        <p:attrNameLst>
                                          <p:attrName>style.visibility</p:attrName>
                                        </p:attrNameLst>
                                      </p:cBhvr>
                                      <p:to>
                                        <p:strVal val="visible"/>
                                      </p:to>
                                    </p:set>
                                    <p:anim calcmode="lin" valueType="num">
                                      <p:cBhvr additive="base">
                                        <p:cTn id="56" dur="1000" fill="hold"/>
                                        <p:tgtEl>
                                          <p:spTgt spid="39957"/>
                                        </p:tgtEl>
                                        <p:attrNameLst>
                                          <p:attrName>ppt_x</p:attrName>
                                        </p:attrNameLst>
                                      </p:cBhvr>
                                      <p:tavLst>
                                        <p:tav tm="0">
                                          <p:val>
                                            <p:strVal val="#ppt_x"/>
                                          </p:val>
                                        </p:tav>
                                        <p:tav tm="100000">
                                          <p:val>
                                            <p:strVal val="#ppt_x"/>
                                          </p:val>
                                        </p:tav>
                                      </p:tavLst>
                                    </p:anim>
                                    <p:anim calcmode="lin" valueType="num">
                                      <p:cBhvr additive="base">
                                        <p:cTn id="57" dur="1000" fill="hold"/>
                                        <p:tgtEl>
                                          <p:spTgt spid="39957"/>
                                        </p:tgtEl>
                                        <p:attrNameLst>
                                          <p:attrName>ppt_y</p:attrName>
                                        </p:attrNameLst>
                                      </p:cBhvr>
                                      <p:tavLst>
                                        <p:tav tm="0">
                                          <p:val>
                                            <p:strVal val="1+#ppt_h/2"/>
                                          </p:val>
                                        </p:tav>
                                        <p:tav tm="100000">
                                          <p:val>
                                            <p:strVal val="#ppt_y"/>
                                          </p:val>
                                        </p:tav>
                                      </p:tavLst>
                                    </p:anim>
                                  </p:childTnLst>
                                </p:cTn>
                              </p:par>
                            </p:childTnLst>
                          </p:cTn>
                        </p:par>
                        <p:par>
                          <p:cTn id="58" fill="hold">
                            <p:stCondLst>
                              <p:cond delay="10000"/>
                            </p:stCondLst>
                            <p:childTnLst>
                              <p:par>
                                <p:cTn id="59" presetID="2" presetClass="entr" presetSubtype="4" fill="hold" grpId="0" nodeType="afterEffect">
                                  <p:stCondLst>
                                    <p:cond delay="0"/>
                                  </p:stCondLst>
                                  <p:childTnLst>
                                    <p:set>
                                      <p:cBhvr>
                                        <p:cTn id="60" dur="1" fill="hold">
                                          <p:stCondLst>
                                            <p:cond delay="0"/>
                                          </p:stCondLst>
                                        </p:cTn>
                                        <p:tgtEl>
                                          <p:spTgt spid="39960"/>
                                        </p:tgtEl>
                                        <p:attrNameLst>
                                          <p:attrName>style.visibility</p:attrName>
                                        </p:attrNameLst>
                                      </p:cBhvr>
                                      <p:to>
                                        <p:strVal val="visible"/>
                                      </p:to>
                                    </p:set>
                                    <p:anim calcmode="lin" valueType="num">
                                      <p:cBhvr additive="base">
                                        <p:cTn id="61" dur="1000" fill="hold"/>
                                        <p:tgtEl>
                                          <p:spTgt spid="39960"/>
                                        </p:tgtEl>
                                        <p:attrNameLst>
                                          <p:attrName>ppt_x</p:attrName>
                                        </p:attrNameLst>
                                      </p:cBhvr>
                                      <p:tavLst>
                                        <p:tav tm="0">
                                          <p:val>
                                            <p:strVal val="#ppt_x"/>
                                          </p:val>
                                        </p:tav>
                                        <p:tav tm="100000">
                                          <p:val>
                                            <p:strVal val="#ppt_x"/>
                                          </p:val>
                                        </p:tav>
                                      </p:tavLst>
                                    </p:anim>
                                    <p:anim calcmode="lin" valueType="num">
                                      <p:cBhvr additive="base">
                                        <p:cTn id="62" dur="1000" fill="hold"/>
                                        <p:tgtEl>
                                          <p:spTgt spid="39960"/>
                                        </p:tgtEl>
                                        <p:attrNameLst>
                                          <p:attrName>ppt_y</p:attrName>
                                        </p:attrNameLst>
                                      </p:cBhvr>
                                      <p:tavLst>
                                        <p:tav tm="0">
                                          <p:val>
                                            <p:strVal val="1+#ppt_h/2"/>
                                          </p:val>
                                        </p:tav>
                                        <p:tav tm="100000">
                                          <p:val>
                                            <p:strVal val="#ppt_y"/>
                                          </p:val>
                                        </p:tav>
                                      </p:tavLst>
                                    </p:anim>
                                  </p:childTnLst>
                                </p:cTn>
                              </p:par>
                            </p:childTnLst>
                          </p:cTn>
                        </p:par>
                        <p:par>
                          <p:cTn id="63" fill="hold">
                            <p:stCondLst>
                              <p:cond delay="11000"/>
                            </p:stCondLst>
                            <p:childTnLst>
                              <p:par>
                                <p:cTn id="64" presetID="2" presetClass="entr" presetSubtype="4" fill="hold" grpId="0" nodeType="afterEffect">
                                  <p:stCondLst>
                                    <p:cond delay="0"/>
                                  </p:stCondLst>
                                  <p:childTnLst>
                                    <p:set>
                                      <p:cBhvr>
                                        <p:cTn id="65" dur="1" fill="hold">
                                          <p:stCondLst>
                                            <p:cond delay="0"/>
                                          </p:stCondLst>
                                        </p:cTn>
                                        <p:tgtEl>
                                          <p:spTgt spid="39950"/>
                                        </p:tgtEl>
                                        <p:attrNameLst>
                                          <p:attrName>style.visibility</p:attrName>
                                        </p:attrNameLst>
                                      </p:cBhvr>
                                      <p:to>
                                        <p:strVal val="visible"/>
                                      </p:to>
                                    </p:set>
                                    <p:anim calcmode="lin" valueType="num">
                                      <p:cBhvr additive="base">
                                        <p:cTn id="66" dur="1000" fill="hold"/>
                                        <p:tgtEl>
                                          <p:spTgt spid="39950"/>
                                        </p:tgtEl>
                                        <p:attrNameLst>
                                          <p:attrName>ppt_x</p:attrName>
                                        </p:attrNameLst>
                                      </p:cBhvr>
                                      <p:tavLst>
                                        <p:tav tm="0">
                                          <p:val>
                                            <p:strVal val="#ppt_x"/>
                                          </p:val>
                                        </p:tav>
                                        <p:tav tm="100000">
                                          <p:val>
                                            <p:strVal val="#ppt_x"/>
                                          </p:val>
                                        </p:tav>
                                      </p:tavLst>
                                    </p:anim>
                                    <p:anim calcmode="lin" valueType="num">
                                      <p:cBhvr additive="base">
                                        <p:cTn id="67" dur="1000" fill="hold"/>
                                        <p:tgtEl>
                                          <p:spTgt spid="39950"/>
                                        </p:tgtEl>
                                        <p:attrNameLst>
                                          <p:attrName>ppt_y</p:attrName>
                                        </p:attrNameLst>
                                      </p:cBhvr>
                                      <p:tavLst>
                                        <p:tav tm="0">
                                          <p:val>
                                            <p:strVal val="1+#ppt_h/2"/>
                                          </p:val>
                                        </p:tav>
                                        <p:tav tm="100000">
                                          <p:val>
                                            <p:strVal val="#ppt_y"/>
                                          </p:val>
                                        </p:tav>
                                      </p:tavLst>
                                    </p:anim>
                                  </p:childTnLst>
                                </p:cTn>
                              </p:par>
                            </p:childTnLst>
                          </p:cTn>
                        </p:par>
                        <p:par>
                          <p:cTn id="68" fill="hold">
                            <p:stCondLst>
                              <p:cond delay="12000"/>
                            </p:stCondLst>
                            <p:childTnLst>
                              <p:par>
                                <p:cTn id="69" presetID="16" presetClass="entr" presetSubtype="26" fill="hold" grpId="0" nodeType="after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barn(inHorizontal)">
                                      <p:cBhvr>
                                        <p:cTn id="71" dur="1000"/>
                                        <p:tgtEl>
                                          <p:spTgt spid="30"/>
                                        </p:tgtEl>
                                      </p:cBhvr>
                                    </p:animEffect>
                                  </p:childTnLst>
                                </p:cTn>
                              </p:par>
                            </p:childTnLst>
                          </p:cTn>
                        </p:par>
                        <p:par>
                          <p:cTn id="72" fill="hold">
                            <p:stCondLst>
                              <p:cond delay="13000"/>
                            </p:stCondLst>
                            <p:childTnLst>
                              <p:par>
                                <p:cTn id="73" presetID="2" presetClass="entr" presetSubtype="9" fill="hold" grpId="0" nodeType="after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additive="base">
                                        <p:cTn id="75" dur="1000" fill="hold"/>
                                        <p:tgtEl>
                                          <p:spTgt spid="23"/>
                                        </p:tgtEl>
                                        <p:attrNameLst>
                                          <p:attrName>ppt_x</p:attrName>
                                        </p:attrNameLst>
                                      </p:cBhvr>
                                      <p:tavLst>
                                        <p:tav tm="0">
                                          <p:val>
                                            <p:strVal val="0-#ppt_w/2"/>
                                          </p:val>
                                        </p:tav>
                                        <p:tav tm="100000">
                                          <p:val>
                                            <p:strVal val="#ppt_x"/>
                                          </p:val>
                                        </p:tav>
                                      </p:tavLst>
                                    </p:anim>
                                    <p:anim calcmode="lin" valueType="num">
                                      <p:cBhvr additive="base">
                                        <p:cTn id="76" dur="1000" fill="hold"/>
                                        <p:tgtEl>
                                          <p:spTgt spid="23"/>
                                        </p:tgtEl>
                                        <p:attrNameLst>
                                          <p:attrName>ppt_y</p:attrName>
                                        </p:attrNameLst>
                                      </p:cBhvr>
                                      <p:tavLst>
                                        <p:tav tm="0">
                                          <p:val>
                                            <p:strVal val="0-#ppt_h/2"/>
                                          </p:val>
                                        </p:tav>
                                        <p:tav tm="100000">
                                          <p:val>
                                            <p:strVal val="#ppt_y"/>
                                          </p:val>
                                        </p:tav>
                                      </p:tavLst>
                                    </p:anim>
                                  </p:childTnLst>
                                </p:cTn>
                              </p:par>
                            </p:childTnLst>
                          </p:cTn>
                        </p:par>
                        <p:par>
                          <p:cTn id="77" fill="hold">
                            <p:stCondLst>
                              <p:cond delay="14000"/>
                            </p:stCondLst>
                            <p:childTnLst>
                              <p:par>
                                <p:cTn id="78" presetID="2" presetClass="entr" presetSubtype="9" fill="hold" grpId="0" nodeType="afterEffect">
                                  <p:stCondLst>
                                    <p:cond delay="0"/>
                                  </p:stCondLst>
                                  <p:childTnLst>
                                    <p:set>
                                      <p:cBhvr>
                                        <p:cTn id="79" dur="1" fill="hold">
                                          <p:stCondLst>
                                            <p:cond delay="0"/>
                                          </p:stCondLst>
                                        </p:cTn>
                                        <p:tgtEl>
                                          <p:spTgt spid="24"/>
                                        </p:tgtEl>
                                        <p:attrNameLst>
                                          <p:attrName>style.visibility</p:attrName>
                                        </p:attrNameLst>
                                      </p:cBhvr>
                                      <p:to>
                                        <p:strVal val="visible"/>
                                      </p:to>
                                    </p:set>
                                    <p:anim calcmode="lin" valueType="num">
                                      <p:cBhvr additive="base">
                                        <p:cTn id="80" dur="1000" fill="hold"/>
                                        <p:tgtEl>
                                          <p:spTgt spid="24"/>
                                        </p:tgtEl>
                                        <p:attrNameLst>
                                          <p:attrName>ppt_x</p:attrName>
                                        </p:attrNameLst>
                                      </p:cBhvr>
                                      <p:tavLst>
                                        <p:tav tm="0">
                                          <p:val>
                                            <p:strVal val="0-#ppt_w/2"/>
                                          </p:val>
                                        </p:tav>
                                        <p:tav tm="100000">
                                          <p:val>
                                            <p:strVal val="#ppt_x"/>
                                          </p:val>
                                        </p:tav>
                                      </p:tavLst>
                                    </p:anim>
                                    <p:anim calcmode="lin" valueType="num">
                                      <p:cBhvr additive="base">
                                        <p:cTn id="81" dur="1000" fill="hold"/>
                                        <p:tgtEl>
                                          <p:spTgt spid="24"/>
                                        </p:tgtEl>
                                        <p:attrNameLst>
                                          <p:attrName>ppt_y</p:attrName>
                                        </p:attrNameLst>
                                      </p:cBhvr>
                                      <p:tavLst>
                                        <p:tav tm="0">
                                          <p:val>
                                            <p:strVal val="0-#ppt_h/2"/>
                                          </p:val>
                                        </p:tav>
                                        <p:tav tm="100000">
                                          <p:val>
                                            <p:strVal val="#ppt_y"/>
                                          </p:val>
                                        </p:tav>
                                      </p:tavLst>
                                    </p:anim>
                                  </p:childTnLst>
                                </p:cTn>
                              </p:par>
                            </p:childTnLst>
                          </p:cTn>
                        </p:par>
                        <p:par>
                          <p:cTn id="82" fill="hold">
                            <p:stCondLst>
                              <p:cond delay="15000"/>
                            </p:stCondLst>
                            <p:childTnLst>
                              <p:par>
                                <p:cTn id="83" presetID="2" presetClass="entr" presetSubtype="9" fill="hold" grpId="0" nodeType="after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additive="base">
                                        <p:cTn id="85" dur="1000" fill="hold"/>
                                        <p:tgtEl>
                                          <p:spTgt spid="25"/>
                                        </p:tgtEl>
                                        <p:attrNameLst>
                                          <p:attrName>ppt_x</p:attrName>
                                        </p:attrNameLst>
                                      </p:cBhvr>
                                      <p:tavLst>
                                        <p:tav tm="0">
                                          <p:val>
                                            <p:strVal val="0-#ppt_w/2"/>
                                          </p:val>
                                        </p:tav>
                                        <p:tav tm="100000">
                                          <p:val>
                                            <p:strVal val="#ppt_x"/>
                                          </p:val>
                                        </p:tav>
                                      </p:tavLst>
                                    </p:anim>
                                    <p:anim calcmode="lin" valueType="num">
                                      <p:cBhvr additive="base">
                                        <p:cTn id="86" dur="1000" fill="hold"/>
                                        <p:tgtEl>
                                          <p:spTgt spid="25"/>
                                        </p:tgtEl>
                                        <p:attrNameLst>
                                          <p:attrName>ppt_y</p:attrName>
                                        </p:attrNameLst>
                                      </p:cBhvr>
                                      <p:tavLst>
                                        <p:tav tm="0">
                                          <p:val>
                                            <p:strVal val="0-#ppt_h/2"/>
                                          </p:val>
                                        </p:tav>
                                        <p:tav tm="100000">
                                          <p:val>
                                            <p:strVal val="#ppt_y"/>
                                          </p:val>
                                        </p:tav>
                                      </p:tavLst>
                                    </p:anim>
                                  </p:childTnLst>
                                </p:cTn>
                              </p:par>
                            </p:childTnLst>
                          </p:cTn>
                        </p:par>
                        <p:par>
                          <p:cTn id="87" fill="hold">
                            <p:stCondLst>
                              <p:cond delay="16000"/>
                            </p:stCondLst>
                            <p:childTnLst>
                              <p:par>
                                <p:cTn id="88" presetID="6" presetClass="entr" presetSubtype="16" fill="hold" grpId="0" nodeType="afterEffect">
                                  <p:stCondLst>
                                    <p:cond delay="0"/>
                                  </p:stCondLst>
                                  <p:childTnLst>
                                    <p:set>
                                      <p:cBhvr>
                                        <p:cTn id="89" dur="1" fill="hold">
                                          <p:stCondLst>
                                            <p:cond delay="0"/>
                                          </p:stCondLst>
                                        </p:cTn>
                                        <p:tgtEl>
                                          <p:spTgt spid="26"/>
                                        </p:tgtEl>
                                        <p:attrNameLst>
                                          <p:attrName>style.visibility</p:attrName>
                                        </p:attrNameLst>
                                      </p:cBhvr>
                                      <p:to>
                                        <p:strVal val="visible"/>
                                      </p:to>
                                    </p:set>
                                    <p:animEffect transition="in" filter="circle(in)">
                                      <p:cBhvr>
                                        <p:cTn id="9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50" grpId="0"/>
      <p:bldP spid="39954" grpId="0"/>
      <p:bldP spid="39958" grpId="0"/>
      <p:bldP spid="39957" grpId="0"/>
      <p:bldP spid="23" grpId="0"/>
      <p:bldP spid="39960" grpId="0"/>
      <p:bldP spid="39961" grpId="0"/>
      <p:bldP spid="39962" grpId="0"/>
      <p:bldP spid="24" grpId="0"/>
      <p:bldP spid="25" grpId="0"/>
      <p:bldP spid="39951" grpId="0"/>
      <p:bldP spid="39952" grpId="0"/>
      <p:bldP spid="26" grpId="0" animBg="1"/>
      <p:bldP spid="29" grpId="0"/>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What is a computer?</a:t>
            </a:r>
          </a:p>
          <a:p>
            <a:r>
              <a:rPr lang="en-ZA" sz="2400" b="1" dirty="0" smtClean="0">
                <a:solidFill>
                  <a:schemeClr val="tx2"/>
                </a:solidFill>
                <a:latin typeface="Verdana" pitchFamily="34" charset="0"/>
              </a:rPr>
              <a:t>A person</a:t>
            </a:r>
            <a:endParaRPr lang="en-ZA" sz="2400" b="1" dirty="0">
              <a:solidFill>
                <a:schemeClr val="tx2"/>
              </a:solidFill>
              <a:latin typeface="Verdana" pitchFamily="34" charset="0"/>
            </a:endParaRPr>
          </a:p>
        </p:txBody>
      </p:sp>
      <p:pic>
        <p:nvPicPr>
          <p:cNvPr id="2050" name="Picture 2"/>
          <p:cNvPicPr>
            <a:picLocks noChangeAspect="1" noChangeArrowheads="1"/>
          </p:cNvPicPr>
          <p:nvPr/>
        </p:nvPicPr>
        <p:blipFill>
          <a:blip r:embed="rId3" cstate="print"/>
          <a:srcRect/>
          <a:stretch>
            <a:fillRect/>
          </a:stretch>
        </p:blipFill>
        <p:spPr bwMode="auto">
          <a:xfrm>
            <a:off x="0" y="1485866"/>
            <a:ext cx="9144001" cy="53721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What is a computer?</a:t>
            </a:r>
          </a:p>
          <a:p>
            <a:r>
              <a:rPr lang="en-ZA" sz="2400" b="1" dirty="0" smtClean="0">
                <a:solidFill>
                  <a:schemeClr val="tx2"/>
                </a:solidFill>
                <a:latin typeface="Verdana" pitchFamily="34" charset="0"/>
              </a:rPr>
              <a:t>Adding machine / calculator</a:t>
            </a:r>
            <a:endParaRPr lang="en-ZA" sz="2400" b="1" dirty="0">
              <a:solidFill>
                <a:schemeClr val="tx2"/>
              </a:solidFill>
              <a:latin typeface="Verdana" pitchFamily="34" charset="0"/>
            </a:endParaRPr>
          </a:p>
        </p:txBody>
      </p:sp>
      <p:pic>
        <p:nvPicPr>
          <p:cNvPr id="5" name="Picture 3"/>
          <p:cNvPicPr>
            <a:picLocks noChangeAspect="1" noChangeArrowheads="1"/>
          </p:cNvPicPr>
          <p:nvPr/>
        </p:nvPicPr>
        <p:blipFill>
          <a:blip r:embed="rId3" cstate="print"/>
          <a:srcRect/>
          <a:stretch>
            <a:fillRect/>
          </a:stretch>
        </p:blipFill>
        <p:spPr bwMode="auto">
          <a:xfrm>
            <a:off x="0" y="1428736"/>
            <a:ext cx="3286116" cy="2500330"/>
          </a:xfrm>
          <a:prstGeom prst="rect">
            <a:avLst/>
          </a:prstGeom>
          <a:noFill/>
          <a:ln w="9525">
            <a:noFill/>
            <a:miter lim="800000"/>
            <a:headEnd/>
            <a:tailEnd/>
          </a:ln>
        </p:spPr>
      </p:pic>
      <p:pic>
        <p:nvPicPr>
          <p:cNvPr id="6" name="Picture 5" descr="Abacus iStock_000006272016Small.jpg"/>
          <p:cNvPicPr>
            <a:picLocks noChangeAspect="1"/>
          </p:cNvPicPr>
          <p:nvPr/>
        </p:nvPicPr>
        <p:blipFill>
          <a:blip r:embed="rId4" cstate="print"/>
          <a:stretch>
            <a:fillRect/>
          </a:stretch>
        </p:blipFill>
        <p:spPr>
          <a:xfrm rot="5400000">
            <a:off x="6771229" y="984792"/>
            <a:ext cx="2071704" cy="2959593"/>
          </a:xfrm>
          <a:prstGeom prst="rect">
            <a:avLst/>
          </a:prstGeom>
        </p:spPr>
      </p:pic>
      <p:pic>
        <p:nvPicPr>
          <p:cNvPr id="3074" name="Picture 2"/>
          <p:cNvPicPr>
            <a:picLocks noChangeAspect="1" noChangeArrowheads="1"/>
          </p:cNvPicPr>
          <p:nvPr/>
        </p:nvPicPr>
        <p:blipFill>
          <a:blip r:embed="rId5" cstate="print"/>
          <a:srcRect/>
          <a:stretch>
            <a:fillRect/>
          </a:stretch>
        </p:blipFill>
        <p:spPr bwMode="auto">
          <a:xfrm>
            <a:off x="1" y="3929066"/>
            <a:ext cx="3249322" cy="2928934"/>
          </a:xfrm>
          <a:prstGeom prst="rect">
            <a:avLst/>
          </a:prstGeom>
          <a:noFill/>
          <a:ln w="9525">
            <a:noFill/>
            <a:miter lim="800000"/>
            <a:headEnd/>
            <a:tailEnd/>
          </a:ln>
        </p:spPr>
      </p:pic>
      <p:pic>
        <p:nvPicPr>
          <p:cNvPr id="3075" name="Picture 3"/>
          <p:cNvPicPr>
            <a:picLocks noChangeAspect="1" noChangeArrowheads="1"/>
          </p:cNvPicPr>
          <p:nvPr/>
        </p:nvPicPr>
        <p:blipFill>
          <a:blip r:embed="rId6" cstate="print"/>
          <a:srcRect/>
          <a:stretch>
            <a:fillRect/>
          </a:stretch>
        </p:blipFill>
        <p:spPr bwMode="auto">
          <a:xfrm>
            <a:off x="6505580" y="4972879"/>
            <a:ext cx="2638420" cy="1885121"/>
          </a:xfrm>
          <a:prstGeom prst="rect">
            <a:avLst/>
          </a:prstGeom>
          <a:noFill/>
          <a:ln w="9525">
            <a:noFill/>
            <a:miter lim="800000"/>
            <a:headEnd/>
            <a:tailEnd/>
          </a:ln>
        </p:spPr>
      </p:pic>
      <p:pic>
        <p:nvPicPr>
          <p:cNvPr id="3076" name="Picture 4"/>
          <p:cNvPicPr>
            <a:picLocks noChangeAspect="1" noChangeArrowheads="1"/>
          </p:cNvPicPr>
          <p:nvPr/>
        </p:nvPicPr>
        <p:blipFill>
          <a:blip r:embed="rId7" cstate="print"/>
          <a:srcRect/>
          <a:stretch>
            <a:fillRect/>
          </a:stretch>
        </p:blipFill>
        <p:spPr bwMode="auto">
          <a:xfrm>
            <a:off x="6500826" y="3428999"/>
            <a:ext cx="2643174" cy="1970951"/>
          </a:xfrm>
          <a:prstGeom prst="rect">
            <a:avLst/>
          </a:prstGeom>
          <a:noFill/>
          <a:ln w="9525">
            <a:noFill/>
            <a:miter lim="800000"/>
            <a:headEnd/>
            <a:tailEnd/>
          </a:ln>
        </p:spPr>
      </p:pic>
      <p:sp>
        <p:nvSpPr>
          <p:cNvPr id="9" name="TextBox 8"/>
          <p:cNvSpPr txBox="1"/>
          <p:nvPr/>
        </p:nvSpPr>
        <p:spPr>
          <a:xfrm>
            <a:off x="3571868" y="1857364"/>
            <a:ext cx="2714644" cy="3970318"/>
          </a:xfrm>
          <a:prstGeom prst="rect">
            <a:avLst/>
          </a:prstGeom>
          <a:noFill/>
        </p:spPr>
        <p:txBody>
          <a:bodyPr wrap="square" rtlCol="0">
            <a:spAutoFit/>
          </a:bodyPr>
          <a:lstStyle/>
          <a:p>
            <a:r>
              <a:rPr lang="en-ZA" dirty="0" smtClean="0"/>
              <a:t>0</a:t>
            </a:r>
          </a:p>
          <a:p>
            <a:r>
              <a:rPr lang="en-ZA" dirty="0" smtClean="0"/>
              <a:t>1</a:t>
            </a:r>
          </a:p>
          <a:p>
            <a:r>
              <a:rPr lang="en-ZA" dirty="0" smtClean="0"/>
              <a:t>1+1=10</a:t>
            </a:r>
          </a:p>
          <a:p>
            <a:r>
              <a:rPr lang="en-ZA" dirty="0" smtClean="0"/>
              <a:t>1+1+1=11</a:t>
            </a:r>
          </a:p>
          <a:p>
            <a:r>
              <a:rPr lang="en-ZA" dirty="0" smtClean="0"/>
              <a:t>1+1+1+1=100</a:t>
            </a:r>
          </a:p>
          <a:p>
            <a:endParaRPr lang="en-ZA" dirty="0" smtClean="0"/>
          </a:p>
          <a:p>
            <a:r>
              <a:rPr lang="en-ZA" dirty="0" smtClean="0"/>
              <a:t>Called a “bit”</a:t>
            </a:r>
          </a:p>
          <a:p>
            <a:endParaRPr lang="en-ZA" dirty="0" smtClean="0"/>
          </a:p>
          <a:p>
            <a:r>
              <a:rPr lang="en-ZA" dirty="0" smtClean="0"/>
              <a:t>8 bits make a byte</a:t>
            </a:r>
          </a:p>
          <a:p>
            <a:endParaRPr lang="en-ZA" dirty="0" smtClean="0"/>
          </a:p>
          <a:p>
            <a:r>
              <a:rPr lang="en-ZA" dirty="0" smtClean="0"/>
              <a:t>2 bytes make an ASCII character</a:t>
            </a:r>
          </a:p>
          <a:p>
            <a:endParaRPr lang="en-ZA" dirty="0" smtClean="0"/>
          </a:p>
          <a:p>
            <a:r>
              <a:rPr lang="en-ZA" dirty="0" smtClean="0"/>
              <a:t>A=41 hex</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What is a computer?</a:t>
            </a:r>
          </a:p>
          <a:p>
            <a:r>
              <a:rPr lang="en-ZA" sz="2400" b="1" dirty="0" smtClean="0">
                <a:solidFill>
                  <a:schemeClr val="tx2"/>
                </a:solidFill>
                <a:latin typeface="Verdana" pitchFamily="34" charset="0"/>
              </a:rPr>
              <a:t>Memory and disk</a:t>
            </a:r>
            <a:endParaRPr lang="en-ZA" sz="2400" b="1" dirty="0">
              <a:solidFill>
                <a:schemeClr val="tx2"/>
              </a:solidFill>
              <a:latin typeface="Verdana" pitchFamily="34" charset="0"/>
            </a:endParaRPr>
          </a:p>
        </p:txBody>
      </p:sp>
      <p:pic>
        <p:nvPicPr>
          <p:cNvPr id="7" name="Picture 3"/>
          <p:cNvPicPr>
            <a:picLocks noChangeAspect="1" noChangeArrowheads="1"/>
          </p:cNvPicPr>
          <p:nvPr/>
        </p:nvPicPr>
        <p:blipFill>
          <a:blip r:embed="rId3" cstate="print"/>
          <a:srcRect/>
          <a:stretch>
            <a:fillRect/>
          </a:stretch>
        </p:blipFill>
        <p:spPr bwMode="auto">
          <a:xfrm>
            <a:off x="4714876" y="1428736"/>
            <a:ext cx="4429124" cy="3321844"/>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0" y="3806191"/>
            <a:ext cx="4572000" cy="3051810"/>
          </a:xfrm>
          <a:prstGeom prst="rect">
            <a:avLst/>
          </a:prstGeom>
          <a:noFill/>
          <a:ln w="9525">
            <a:noFill/>
            <a:miter lim="800000"/>
            <a:headEnd/>
            <a:tailEnd/>
          </a:ln>
        </p:spPr>
      </p:pic>
      <p:sp>
        <p:nvSpPr>
          <p:cNvPr id="9" name="TextBox 8"/>
          <p:cNvSpPr txBox="1"/>
          <p:nvPr/>
        </p:nvSpPr>
        <p:spPr>
          <a:xfrm>
            <a:off x="4929190" y="4929198"/>
            <a:ext cx="3929090" cy="1754326"/>
          </a:xfrm>
          <a:prstGeom prst="rect">
            <a:avLst/>
          </a:prstGeom>
          <a:noFill/>
        </p:spPr>
        <p:txBody>
          <a:bodyPr wrap="square" rtlCol="0">
            <a:spAutoFit/>
          </a:bodyPr>
          <a:lstStyle/>
          <a:p>
            <a:r>
              <a:rPr lang="en-ZA" dirty="0" smtClean="0"/>
              <a:t>00110101010101101010101010101010101011100010101010000000111111100101010101010101010101010101010101010101010110......... x billions of counts</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What is a computer?</a:t>
            </a:r>
          </a:p>
          <a:p>
            <a:r>
              <a:rPr lang="en-ZA" sz="2400" b="1" dirty="0" smtClean="0">
                <a:solidFill>
                  <a:schemeClr val="tx2"/>
                </a:solidFill>
                <a:latin typeface="Verdana" pitchFamily="34" charset="0"/>
              </a:rPr>
              <a:t>Communications / postal service</a:t>
            </a:r>
            <a:endParaRPr lang="en-ZA" sz="2400" b="1" dirty="0">
              <a:solidFill>
                <a:schemeClr val="tx2"/>
              </a:solidFill>
              <a:latin typeface="Verdana" pitchFamily="34" charset="0"/>
            </a:endParaRPr>
          </a:p>
        </p:txBody>
      </p:sp>
      <p:sp>
        <p:nvSpPr>
          <p:cNvPr id="9" name="TextBox 8"/>
          <p:cNvSpPr txBox="1"/>
          <p:nvPr/>
        </p:nvSpPr>
        <p:spPr>
          <a:xfrm>
            <a:off x="428596" y="1500174"/>
            <a:ext cx="8215370" cy="923330"/>
          </a:xfrm>
          <a:prstGeom prst="rect">
            <a:avLst/>
          </a:prstGeom>
          <a:noFill/>
        </p:spPr>
        <p:txBody>
          <a:bodyPr wrap="square" rtlCol="0">
            <a:spAutoFit/>
          </a:bodyPr>
          <a:lstStyle/>
          <a:p>
            <a:r>
              <a:rPr lang="en-ZA" dirty="0" smtClean="0"/>
              <a:t>“to .... 00110101010101101010101010101010101011100010101</a:t>
            </a:r>
          </a:p>
          <a:p>
            <a:r>
              <a:rPr lang="en-ZA" dirty="0" smtClean="0"/>
              <a:t>10000011111110010101010101010101010101010101010101010</a:t>
            </a:r>
          </a:p>
          <a:p>
            <a:r>
              <a:rPr lang="en-ZA" dirty="0" smtClean="0"/>
              <a:t>1010110......... x from ...”</a:t>
            </a:r>
            <a:endParaRPr lang="en-US" dirty="0"/>
          </a:p>
        </p:txBody>
      </p:sp>
      <p:pic>
        <p:nvPicPr>
          <p:cNvPr id="6" name="Picture 5" descr="Post Office iStock_000006886931Small.jpg"/>
          <p:cNvPicPr>
            <a:picLocks noChangeAspect="1"/>
          </p:cNvPicPr>
          <p:nvPr/>
        </p:nvPicPr>
        <p:blipFill>
          <a:blip r:embed="rId3" cstate="print"/>
          <a:stretch>
            <a:fillRect/>
          </a:stretch>
        </p:blipFill>
        <p:spPr>
          <a:xfrm>
            <a:off x="0" y="2484430"/>
            <a:ext cx="4429124" cy="4373570"/>
          </a:xfrm>
          <a:prstGeom prst="rect">
            <a:avLst/>
          </a:prstGeom>
        </p:spPr>
      </p:pic>
      <p:pic>
        <p:nvPicPr>
          <p:cNvPr id="5122" name="Picture 2"/>
          <p:cNvPicPr>
            <a:picLocks noChangeAspect="1" noChangeArrowheads="1"/>
          </p:cNvPicPr>
          <p:nvPr/>
        </p:nvPicPr>
        <p:blipFill>
          <a:blip r:embed="rId4" cstate="print"/>
          <a:srcRect/>
          <a:stretch>
            <a:fillRect/>
          </a:stretch>
        </p:blipFill>
        <p:spPr bwMode="auto">
          <a:xfrm>
            <a:off x="4500554" y="2214554"/>
            <a:ext cx="4643446" cy="464344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4429124" y="3786190"/>
            <a:ext cx="2547934" cy="1910951"/>
          </a:xfrm>
          <a:prstGeom prst="rect">
            <a:avLst/>
          </a:prstGeom>
          <a:noFill/>
          <a:ln w="9525">
            <a:noFill/>
            <a:miter lim="800000"/>
            <a:headEnd/>
            <a:tailEnd/>
          </a:ln>
        </p:spPr>
      </p:pic>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What is a computer?</a:t>
            </a:r>
          </a:p>
          <a:p>
            <a:r>
              <a:rPr lang="en-ZA" sz="2400" b="1" dirty="0" smtClean="0">
                <a:solidFill>
                  <a:schemeClr val="tx2"/>
                </a:solidFill>
                <a:latin typeface="Verdana" pitchFamily="34" charset="0"/>
              </a:rPr>
              <a:t>Databases</a:t>
            </a:r>
            <a:endParaRPr lang="en-ZA" sz="2400" b="1" dirty="0">
              <a:solidFill>
                <a:schemeClr val="tx2"/>
              </a:solidFill>
              <a:latin typeface="Verdana" pitchFamily="34" charset="0"/>
            </a:endParaRPr>
          </a:p>
        </p:txBody>
      </p:sp>
      <p:sp>
        <p:nvSpPr>
          <p:cNvPr id="6" name="TextBox 5"/>
          <p:cNvSpPr txBox="1"/>
          <p:nvPr/>
        </p:nvSpPr>
        <p:spPr>
          <a:xfrm>
            <a:off x="428596" y="1500174"/>
            <a:ext cx="8215370" cy="923330"/>
          </a:xfrm>
          <a:prstGeom prst="rect">
            <a:avLst/>
          </a:prstGeom>
          <a:noFill/>
        </p:spPr>
        <p:txBody>
          <a:bodyPr wrap="square" rtlCol="0">
            <a:spAutoFit/>
          </a:bodyPr>
          <a:lstStyle/>
          <a:p>
            <a:r>
              <a:rPr lang="en-ZA" dirty="0" smtClean="0"/>
              <a:t>“00110101010101101010101010101010101011100010101</a:t>
            </a:r>
          </a:p>
          <a:p>
            <a:r>
              <a:rPr lang="en-ZA" dirty="0" smtClean="0"/>
              <a:t>10000011111110010101010101010101010101010101010101010</a:t>
            </a:r>
          </a:p>
          <a:p>
            <a:r>
              <a:rPr lang="en-ZA" dirty="0" smtClean="0"/>
              <a:t>1010110......... ”</a:t>
            </a:r>
            <a:endParaRPr lang="en-US" dirty="0"/>
          </a:p>
        </p:txBody>
      </p:sp>
      <p:pic>
        <p:nvPicPr>
          <p:cNvPr id="10" name="Picture 9" descr="Filing Cabinet iStock_000005945303Small.jpg"/>
          <p:cNvPicPr>
            <a:picLocks noChangeAspect="1"/>
          </p:cNvPicPr>
          <p:nvPr/>
        </p:nvPicPr>
        <p:blipFill>
          <a:blip r:embed="rId4" cstate="print"/>
          <a:stretch>
            <a:fillRect/>
          </a:stretch>
        </p:blipFill>
        <p:spPr>
          <a:xfrm>
            <a:off x="0" y="2668278"/>
            <a:ext cx="4429124" cy="4189722"/>
          </a:xfrm>
          <a:prstGeom prst="rect">
            <a:avLst/>
          </a:prstGeom>
        </p:spPr>
      </p:pic>
      <p:sp>
        <p:nvSpPr>
          <p:cNvPr id="11" name="TextBox 10"/>
          <p:cNvSpPr txBox="1"/>
          <p:nvPr/>
        </p:nvSpPr>
        <p:spPr>
          <a:xfrm>
            <a:off x="4714876" y="2643182"/>
            <a:ext cx="4429124" cy="1200329"/>
          </a:xfrm>
          <a:prstGeom prst="rect">
            <a:avLst/>
          </a:prstGeom>
          <a:noFill/>
        </p:spPr>
        <p:txBody>
          <a:bodyPr wrap="square" rtlCol="0">
            <a:spAutoFit/>
          </a:bodyPr>
          <a:lstStyle/>
          <a:p>
            <a:r>
              <a:rPr lang="en-ZA" dirty="0" smtClean="0"/>
              <a:t>Filing cabinet</a:t>
            </a:r>
          </a:p>
          <a:p>
            <a:r>
              <a:rPr lang="en-ZA" dirty="0" smtClean="0"/>
              <a:t>Warehouse</a:t>
            </a:r>
          </a:p>
          <a:p>
            <a:r>
              <a:rPr lang="en-ZA" dirty="0" smtClean="0"/>
              <a:t>File</a:t>
            </a:r>
          </a:p>
          <a:p>
            <a:r>
              <a:rPr lang="en-ZA" dirty="0" smtClean="0"/>
              <a:t>etc</a:t>
            </a:r>
            <a:endParaRPr lang="en-US" dirty="0"/>
          </a:p>
        </p:txBody>
      </p:sp>
      <p:pic>
        <p:nvPicPr>
          <p:cNvPr id="12" name="Picture 2"/>
          <p:cNvPicPr>
            <a:picLocks noChangeAspect="1" noChangeArrowheads="1"/>
          </p:cNvPicPr>
          <p:nvPr/>
        </p:nvPicPr>
        <p:blipFill>
          <a:blip r:embed="rId5" cstate="print"/>
          <a:srcRect/>
          <a:stretch>
            <a:fillRect/>
          </a:stretch>
        </p:blipFill>
        <p:spPr bwMode="auto">
          <a:xfrm>
            <a:off x="6665678" y="2143116"/>
            <a:ext cx="2478322" cy="1571636"/>
          </a:xfrm>
          <a:prstGeom prst="rect">
            <a:avLst/>
          </a:prstGeom>
          <a:noFill/>
          <a:ln w="9525">
            <a:noFill/>
            <a:miter lim="800000"/>
            <a:headEnd/>
            <a:tailEnd/>
          </a:ln>
          <a:effectLst/>
        </p:spPr>
      </p:pic>
      <p:pic>
        <p:nvPicPr>
          <p:cNvPr id="13" name="Picture 2"/>
          <p:cNvPicPr>
            <a:picLocks noChangeAspect="1" noChangeArrowheads="1"/>
          </p:cNvPicPr>
          <p:nvPr/>
        </p:nvPicPr>
        <p:blipFill>
          <a:blip r:embed="rId6" cstate="print"/>
          <a:srcRect/>
          <a:stretch>
            <a:fillRect/>
          </a:stretch>
        </p:blipFill>
        <p:spPr bwMode="auto">
          <a:xfrm>
            <a:off x="6250797" y="4929198"/>
            <a:ext cx="2893203" cy="192880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What is a computer?</a:t>
            </a:r>
          </a:p>
          <a:p>
            <a:r>
              <a:rPr lang="en-ZA" sz="2400" b="1" dirty="0" smtClean="0">
                <a:solidFill>
                  <a:schemeClr val="tx2"/>
                </a:solidFill>
                <a:latin typeface="Verdana" pitchFamily="34" charset="0"/>
              </a:rPr>
              <a:t>Software – source code</a:t>
            </a:r>
            <a:endParaRPr lang="en-ZA" sz="2400" b="1" dirty="0">
              <a:solidFill>
                <a:schemeClr val="tx2"/>
              </a:solidFill>
              <a:latin typeface="Verdana" pitchFamily="34" charset="0"/>
            </a:endParaRPr>
          </a:p>
        </p:txBody>
      </p:sp>
      <p:sp>
        <p:nvSpPr>
          <p:cNvPr id="6" name="TextBox 5"/>
          <p:cNvSpPr txBox="1"/>
          <p:nvPr/>
        </p:nvSpPr>
        <p:spPr>
          <a:xfrm>
            <a:off x="428596" y="1500174"/>
            <a:ext cx="8215370" cy="923330"/>
          </a:xfrm>
          <a:prstGeom prst="rect">
            <a:avLst/>
          </a:prstGeom>
          <a:noFill/>
        </p:spPr>
        <p:txBody>
          <a:bodyPr wrap="square" rtlCol="0">
            <a:spAutoFit/>
          </a:bodyPr>
          <a:lstStyle/>
          <a:p>
            <a:r>
              <a:rPr lang="en-ZA" dirty="0" smtClean="0"/>
              <a:t>“to .... 00110101010101101010101010101010101011100010101</a:t>
            </a:r>
          </a:p>
          <a:p>
            <a:r>
              <a:rPr lang="en-ZA" dirty="0" smtClean="0"/>
              <a:t>10000011111110010101010101010101010101010101010101010</a:t>
            </a:r>
          </a:p>
          <a:p>
            <a:r>
              <a:rPr lang="en-ZA" dirty="0" smtClean="0"/>
              <a:t>1010110......... x from ...”</a:t>
            </a:r>
            <a:endParaRPr lang="en-US" dirty="0"/>
          </a:p>
        </p:txBody>
      </p:sp>
      <p:pic>
        <p:nvPicPr>
          <p:cNvPr id="9" name="Picture 8" descr="Visual Basic Source Code -- iStock_000000122105Small.jpg"/>
          <p:cNvPicPr>
            <a:picLocks noChangeAspect="1"/>
          </p:cNvPicPr>
          <p:nvPr/>
        </p:nvPicPr>
        <p:blipFill>
          <a:blip r:embed="rId3" cstate="print"/>
          <a:stretch>
            <a:fillRect/>
          </a:stretch>
        </p:blipFill>
        <p:spPr>
          <a:xfrm>
            <a:off x="0" y="2571720"/>
            <a:ext cx="6923991" cy="4286280"/>
          </a:xfrm>
          <a:prstGeom prst="rect">
            <a:avLst/>
          </a:prstGeom>
        </p:spPr>
      </p:pic>
      <p:pic>
        <p:nvPicPr>
          <p:cNvPr id="14" name="Picture 13" descr="Brick Layer iStock_000006888008Small.jpg"/>
          <p:cNvPicPr>
            <a:picLocks noChangeAspect="1"/>
          </p:cNvPicPr>
          <p:nvPr/>
        </p:nvPicPr>
        <p:blipFill>
          <a:blip r:embed="rId4" cstate="print"/>
          <a:stretch>
            <a:fillRect/>
          </a:stretch>
        </p:blipFill>
        <p:spPr>
          <a:xfrm>
            <a:off x="5143472" y="2357430"/>
            <a:ext cx="4000528" cy="26432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a:off x="777875" y="1519238"/>
            <a:ext cx="3892550" cy="4745037"/>
          </a:xfrm>
          <a:custGeom>
            <a:avLst/>
            <a:gdLst>
              <a:gd name="connsiteX0" fmla="*/ 630194 w 3892378"/>
              <a:gd name="connsiteY0" fmla="*/ 0 h 4744995"/>
              <a:gd name="connsiteX1" fmla="*/ 1767016 w 3892378"/>
              <a:gd name="connsiteY1" fmla="*/ 0 h 4744995"/>
              <a:gd name="connsiteX2" fmla="*/ 2458994 w 3892378"/>
              <a:gd name="connsiteY2" fmla="*/ 234778 h 4744995"/>
              <a:gd name="connsiteX3" fmla="*/ 2594919 w 3892378"/>
              <a:gd name="connsiteY3" fmla="*/ 593124 h 4744995"/>
              <a:gd name="connsiteX4" fmla="*/ 3212756 w 3892378"/>
              <a:gd name="connsiteY4" fmla="*/ 1124465 h 4744995"/>
              <a:gd name="connsiteX5" fmla="*/ 3842951 w 3892378"/>
              <a:gd name="connsiteY5" fmla="*/ 1322173 h 4744995"/>
              <a:gd name="connsiteX6" fmla="*/ 3892378 w 3892378"/>
              <a:gd name="connsiteY6" fmla="*/ 1940011 h 4744995"/>
              <a:gd name="connsiteX7" fmla="*/ 3744097 w 3892378"/>
              <a:gd name="connsiteY7" fmla="*/ 2458995 h 4744995"/>
              <a:gd name="connsiteX8" fmla="*/ 3299254 w 3892378"/>
              <a:gd name="connsiteY8" fmla="*/ 3052119 h 4744995"/>
              <a:gd name="connsiteX9" fmla="*/ 2718486 w 3892378"/>
              <a:gd name="connsiteY9" fmla="*/ 3744097 h 4744995"/>
              <a:gd name="connsiteX10" fmla="*/ 2656702 w 3892378"/>
              <a:gd name="connsiteY10" fmla="*/ 4485503 h 4744995"/>
              <a:gd name="connsiteX11" fmla="*/ 2125362 w 3892378"/>
              <a:gd name="connsiteY11" fmla="*/ 4744995 h 4744995"/>
              <a:gd name="connsiteX12" fmla="*/ 1260389 w 3892378"/>
              <a:gd name="connsiteY12" fmla="*/ 4744995 h 4744995"/>
              <a:gd name="connsiteX13" fmla="*/ 420129 w 3892378"/>
              <a:gd name="connsiteY13" fmla="*/ 4522573 h 4744995"/>
              <a:gd name="connsiteX14" fmla="*/ 123567 w 3892378"/>
              <a:gd name="connsiteY14" fmla="*/ 3756454 h 4744995"/>
              <a:gd name="connsiteX15" fmla="*/ 0 w 3892378"/>
              <a:gd name="connsiteY15" fmla="*/ 2384854 h 4744995"/>
              <a:gd name="connsiteX16" fmla="*/ 61783 w 3892378"/>
              <a:gd name="connsiteY16" fmla="*/ 1433384 h 4744995"/>
              <a:gd name="connsiteX17" fmla="*/ 284205 w 3892378"/>
              <a:gd name="connsiteY17" fmla="*/ 531341 h 4744995"/>
              <a:gd name="connsiteX18" fmla="*/ 630194 w 3892378"/>
              <a:gd name="connsiteY18" fmla="*/ 0 h 474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92378" h="4744995">
                <a:moveTo>
                  <a:pt x="630194" y="0"/>
                </a:moveTo>
                <a:lnTo>
                  <a:pt x="1767016" y="0"/>
                </a:lnTo>
                <a:lnTo>
                  <a:pt x="2458994" y="234778"/>
                </a:lnTo>
                <a:lnTo>
                  <a:pt x="2594919" y="593124"/>
                </a:lnTo>
                <a:lnTo>
                  <a:pt x="3212756" y="1124465"/>
                </a:lnTo>
                <a:lnTo>
                  <a:pt x="3842951" y="1322173"/>
                </a:lnTo>
                <a:lnTo>
                  <a:pt x="3892378" y="1940011"/>
                </a:lnTo>
                <a:lnTo>
                  <a:pt x="3744097" y="2458995"/>
                </a:lnTo>
                <a:lnTo>
                  <a:pt x="3299254" y="3052119"/>
                </a:lnTo>
                <a:lnTo>
                  <a:pt x="2718486" y="3744097"/>
                </a:lnTo>
                <a:lnTo>
                  <a:pt x="2656702" y="4485503"/>
                </a:lnTo>
                <a:lnTo>
                  <a:pt x="2125362" y="4744995"/>
                </a:lnTo>
                <a:lnTo>
                  <a:pt x="1260389" y="4744995"/>
                </a:lnTo>
                <a:lnTo>
                  <a:pt x="420129" y="4522573"/>
                </a:lnTo>
                <a:lnTo>
                  <a:pt x="123567" y="3756454"/>
                </a:lnTo>
                <a:lnTo>
                  <a:pt x="0" y="2384854"/>
                </a:lnTo>
                <a:lnTo>
                  <a:pt x="61783" y="1433384"/>
                </a:lnTo>
                <a:lnTo>
                  <a:pt x="284205" y="531341"/>
                </a:lnTo>
                <a:lnTo>
                  <a:pt x="630194"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Slide Number Placeholder 3"/>
          <p:cNvSpPr>
            <a:spLocks noGrp="1"/>
          </p:cNvSpPr>
          <p:nvPr>
            <p:ph type="sldNum" sz="quarter" idx="10"/>
          </p:nvPr>
        </p:nvSpPr>
        <p:spPr/>
        <p:txBody>
          <a:bodyPr/>
          <a:lstStyle/>
          <a:p>
            <a:pPr>
              <a:defRPr/>
            </a:pPr>
            <a:fld id="{46EA092C-B5A1-47E5-A42D-6AD1C271DE34}" type="slidenum">
              <a:rPr lang="en-US"/>
              <a:pPr>
                <a:defRPr/>
              </a:pPr>
              <a:t>18</a:t>
            </a:fld>
            <a:endParaRPr lang="en-US"/>
          </a:p>
        </p:txBody>
      </p:sp>
      <p:sp>
        <p:nvSpPr>
          <p:cNvPr id="37892" name="Rectangle 2"/>
          <p:cNvSpPr>
            <a:spLocks noGrp="1" noChangeArrowheads="1"/>
          </p:cNvSpPr>
          <p:nvPr>
            <p:ph type="title"/>
          </p:nvPr>
        </p:nvSpPr>
        <p:spPr>
          <a:xfrm>
            <a:off x="282575" y="0"/>
            <a:ext cx="8610600" cy="762000"/>
          </a:xfrm>
          <a:noFill/>
          <a:ln w="9525">
            <a:noFill/>
            <a:miter lim="800000"/>
            <a:headEnd/>
            <a:tailEnd/>
          </a:ln>
        </p:spPr>
        <p:txBody>
          <a:bodyPr vert="horz" lIns="91440" tIns="45720" rIns="91440" bIns="45720" rtlCol="0" anchor="t" anchorCtr="0">
            <a:normAutofit/>
          </a:bodyPr>
          <a:lstStyle/>
          <a:p>
            <a:pPr algn="l"/>
            <a:r>
              <a:rPr lang="en-ZA" sz="2400" b="1" dirty="0">
                <a:solidFill>
                  <a:schemeClr val="tx2"/>
                </a:solidFill>
                <a:latin typeface="Verdana" pitchFamily="34" charset="0"/>
              </a:rPr>
              <a:t>IBIS – what every company REALLY has </a:t>
            </a:r>
            <a:r>
              <a:rPr lang="en-ZA" sz="2400" b="1" dirty="0">
                <a:solidFill>
                  <a:schemeClr val="tx2"/>
                </a:solidFill>
                <a:latin typeface="Verdana" pitchFamily="34" charset="0"/>
                <a:sym typeface="Wingdings" pitchFamily="2" charset="2"/>
              </a:rPr>
              <a:t></a:t>
            </a:r>
            <a:endParaRPr lang="en-GB" sz="2400" b="1" dirty="0">
              <a:solidFill>
                <a:schemeClr val="tx2"/>
              </a:solidFill>
              <a:latin typeface="Verdana" pitchFamily="34" charset="0"/>
            </a:endParaRPr>
          </a:p>
        </p:txBody>
      </p:sp>
      <p:sp>
        <p:nvSpPr>
          <p:cNvPr id="8" name="Freeform 7"/>
          <p:cNvSpPr/>
          <p:nvPr/>
        </p:nvSpPr>
        <p:spPr>
          <a:xfrm>
            <a:off x="3967163" y="2817813"/>
            <a:ext cx="2581275" cy="3409950"/>
          </a:xfrm>
          <a:custGeom>
            <a:avLst/>
            <a:gdLst>
              <a:gd name="connsiteX0" fmla="*/ 642551 w 2582562"/>
              <a:gd name="connsiteY0" fmla="*/ 0 h 3410464"/>
              <a:gd name="connsiteX1" fmla="*/ 1989438 w 2582562"/>
              <a:gd name="connsiteY1" fmla="*/ 197708 h 3410464"/>
              <a:gd name="connsiteX2" fmla="*/ 2409567 w 2582562"/>
              <a:gd name="connsiteY2" fmla="*/ 815545 h 3410464"/>
              <a:gd name="connsiteX3" fmla="*/ 2582562 w 2582562"/>
              <a:gd name="connsiteY3" fmla="*/ 1729945 h 3410464"/>
              <a:gd name="connsiteX4" fmla="*/ 2434281 w 2582562"/>
              <a:gd name="connsiteY4" fmla="*/ 2545491 h 3410464"/>
              <a:gd name="connsiteX5" fmla="*/ 2063578 w 2582562"/>
              <a:gd name="connsiteY5" fmla="*/ 3225113 h 3410464"/>
              <a:gd name="connsiteX6" fmla="*/ 1186249 w 2582562"/>
              <a:gd name="connsiteY6" fmla="*/ 3410464 h 3410464"/>
              <a:gd name="connsiteX7" fmla="*/ 370703 w 2582562"/>
              <a:gd name="connsiteY7" fmla="*/ 3175686 h 3410464"/>
              <a:gd name="connsiteX8" fmla="*/ 148281 w 2582562"/>
              <a:gd name="connsiteY8" fmla="*/ 2570205 h 3410464"/>
              <a:gd name="connsiteX9" fmla="*/ 0 w 2582562"/>
              <a:gd name="connsiteY9" fmla="*/ 1890583 h 3410464"/>
              <a:gd name="connsiteX10" fmla="*/ 308919 w 2582562"/>
              <a:gd name="connsiteY10" fmla="*/ 1544594 h 3410464"/>
              <a:gd name="connsiteX11" fmla="*/ 543697 w 2582562"/>
              <a:gd name="connsiteY11" fmla="*/ 1186248 h 3410464"/>
              <a:gd name="connsiteX12" fmla="*/ 704335 w 2582562"/>
              <a:gd name="connsiteY12" fmla="*/ 630194 h 3410464"/>
              <a:gd name="connsiteX13" fmla="*/ 642551 w 2582562"/>
              <a:gd name="connsiteY13" fmla="*/ 0 h 341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82562" h="3410464">
                <a:moveTo>
                  <a:pt x="642551" y="0"/>
                </a:moveTo>
                <a:lnTo>
                  <a:pt x="1989438" y="197708"/>
                </a:lnTo>
                <a:lnTo>
                  <a:pt x="2409567" y="815545"/>
                </a:lnTo>
                <a:lnTo>
                  <a:pt x="2582562" y="1729945"/>
                </a:lnTo>
                <a:lnTo>
                  <a:pt x="2434281" y="2545491"/>
                </a:lnTo>
                <a:lnTo>
                  <a:pt x="2063578" y="3225113"/>
                </a:lnTo>
                <a:lnTo>
                  <a:pt x="1186249" y="3410464"/>
                </a:lnTo>
                <a:lnTo>
                  <a:pt x="370703" y="3175686"/>
                </a:lnTo>
                <a:lnTo>
                  <a:pt x="148281" y="2570205"/>
                </a:lnTo>
                <a:lnTo>
                  <a:pt x="0" y="1890583"/>
                </a:lnTo>
                <a:lnTo>
                  <a:pt x="308919" y="1544594"/>
                </a:lnTo>
                <a:lnTo>
                  <a:pt x="543697" y="1186248"/>
                </a:lnTo>
                <a:lnTo>
                  <a:pt x="704335" y="630194"/>
                </a:lnTo>
                <a:lnTo>
                  <a:pt x="642551" y="0"/>
                </a:ln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Freeform 8"/>
          <p:cNvSpPr/>
          <p:nvPr/>
        </p:nvSpPr>
        <p:spPr>
          <a:xfrm>
            <a:off x="3435350" y="5238750"/>
            <a:ext cx="901700" cy="766763"/>
          </a:xfrm>
          <a:custGeom>
            <a:avLst/>
            <a:gdLst>
              <a:gd name="connsiteX0" fmla="*/ 37071 w 902044"/>
              <a:gd name="connsiteY0" fmla="*/ 0 h 766119"/>
              <a:gd name="connsiteX1" fmla="*/ 0 w 902044"/>
              <a:gd name="connsiteY1" fmla="*/ 753762 h 766119"/>
              <a:gd name="connsiteX2" fmla="*/ 902044 w 902044"/>
              <a:gd name="connsiteY2" fmla="*/ 766119 h 766119"/>
              <a:gd name="connsiteX3" fmla="*/ 630195 w 902044"/>
              <a:gd name="connsiteY3" fmla="*/ 49427 h 766119"/>
              <a:gd name="connsiteX4" fmla="*/ 86498 w 902044"/>
              <a:gd name="connsiteY4" fmla="*/ 37070 h 766119"/>
              <a:gd name="connsiteX5" fmla="*/ 37071 w 902044"/>
              <a:gd name="connsiteY5" fmla="*/ 0 h 766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2044" h="766119">
                <a:moveTo>
                  <a:pt x="37071" y="0"/>
                </a:moveTo>
                <a:lnTo>
                  <a:pt x="0" y="753762"/>
                </a:lnTo>
                <a:lnTo>
                  <a:pt x="902044" y="766119"/>
                </a:lnTo>
                <a:lnTo>
                  <a:pt x="630195" y="49427"/>
                </a:lnTo>
                <a:lnTo>
                  <a:pt x="86498" y="37070"/>
                </a:lnTo>
                <a:lnTo>
                  <a:pt x="37071" y="0"/>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Freeform 9"/>
          <p:cNvSpPr/>
          <p:nvPr/>
        </p:nvSpPr>
        <p:spPr>
          <a:xfrm>
            <a:off x="1446213" y="2520950"/>
            <a:ext cx="457200" cy="444500"/>
          </a:xfrm>
          <a:custGeom>
            <a:avLst/>
            <a:gdLst>
              <a:gd name="connsiteX0" fmla="*/ 111210 w 457200"/>
              <a:gd name="connsiteY0" fmla="*/ 86498 h 444844"/>
              <a:gd name="connsiteX1" fmla="*/ 0 w 457200"/>
              <a:gd name="connsiteY1" fmla="*/ 296563 h 444844"/>
              <a:gd name="connsiteX2" fmla="*/ 74140 w 457200"/>
              <a:gd name="connsiteY2" fmla="*/ 383060 h 444844"/>
              <a:gd name="connsiteX3" fmla="*/ 321275 w 457200"/>
              <a:gd name="connsiteY3" fmla="*/ 444844 h 444844"/>
              <a:gd name="connsiteX4" fmla="*/ 457200 w 457200"/>
              <a:gd name="connsiteY4" fmla="*/ 210065 h 444844"/>
              <a:gd name="connsiteX5" fmla="*/ 185351 w 457200"/>
              <a:gd name="connsiteY5" fmla="*/ 197708 h 444844"/>
              <a:gd name="connsiteX6" fmla="*/ 148281 w 457200"/>
              <a:gd name="connsiteY6" fmla="*/ 0 h 444844"/>
              <a:gd name="connsiteX7" fmla="*/ 86497 w 457200"/>
              <a:gd name="connsiteY7" fmla="*/ 148281 h 444844"/>
              <a:gd name="connsiteX8" fmla="*/ 86497 w 457200"/>
              <a:gd name="connsiteY8" fmla="*/ 172995 h 444844"/>
              <a:gd name="connsiteX9" fmla="*/ 12356 w 457200"/>
              <a:gd name="connsiteY9" fmla="*/ 284206 h 44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00" h="444844">
                <a:moveTo>
                  <a:pt x="111210" y="86498"/>
                </a:moveTo>
                <a:lnTo>
                  <a:pt x="0" y="296563"/>
                </a:lnTo>
                <a:lnTo>
                  <a:pt x="74140" y="383060"/>
                </a:lnTo>
                <a:lnTo>
                  <a:pt x="321275" y="444844"/>
                </a:lnTo>
                <a:lnTo>
                  <a:pt x="457200" y="210065"/>
                </a:lnTo>
                <a:lnTo>
                  <a:pt x="185351" y="197708"/>
                </a:lnTo>
                <a:lnTo>
                  <a:pt x="148281" y="0"/>
                </a:lnTo>
                <a:lnTo>
                  <a:pt x="86497" y="148281"/>
                </a:lnTo>
                <a:lnTo>
                  <a:pt x="86497" y="172995"/>
                </a:lnTo>
                <a:lnTo>
                  <a:pt x="12356" y="284206"/>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Freeform 10"/>
          <p:cNvSpPr/>
          <p:nvPr/>
        </p:nvSpPr>
        <p:spPr>
          <a:xfrm>
            <a:off x="1358900" y="1012825"/>
            <a:ext cx="6388100" cy="1014413"/>
          </a:xfrm>
          <a:custGeom>
            <a:avLst/>
            <a:gdLst>
              <a:gd name="connsiteX0" fmla="*/ 0 w 6388443"/>
              <a:gd name="connsiteY0" fmla="*/ 24714 h 1013254"/>
              <a:gd name="connsiteX1" fmla="*/ 12357 w 6388443"/>
              <a:gd name="connsiteY1" fmla="*/ 420130 h 1013254"/>
              <a:gd name="connsiteX2" fmla="*/ 1173892 w 6388443"/>
              <a:gd name="connsiteY2" fmla="*/ 407773 h 1013254"/>
              <a:gd name="connsiteX3" fmla="*/ 2730843 w 6388443"/>
              <a:gd name="connsiteY3" fmla="*/ 815546 h 1013254"/>
              <a:gd name="connsiteX4" fmla="*/ 4399006 w 6388443"/>
              <a:gd name="connsiteY4" fmla="*/ 976184 h 1013254"/>
              <a:gd name="connsiteX5" fmla="*/ 5795319 w 6388443"/>
              <a:gd name="connsiteY5" fmla="*/ 1013254 h 1013254"/>
              <a:gd name="connsiteX6" fmla="*/ 6388443 w 6388443"/>
              <a:gd name="connsiteY6" fmla="*/ 840260 h 1013254"/>
              <a:gd name="connsiteX7" fmla="*/ 6252519 w 6388443"/>
              <a:gd name="connsiteY7" fmla="*/ 185351 h 1013254"/>
              <a:gd name="connsiteX8" fmla="*/ 6116595 w 6388443"/>
              <a:gd name="connsiteY8" fmla="*/ 0 h 1013254"/>
              <a:gd name="connsiteX9" fmla="*/ 0 w 6388443"/>
              <a:gd name="connsiteY9" fmla="*/ 24714 h 101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8443" h="1013254">
                <a:moveTo>
                  <a:pt x="0" y="24714"/>
                </a:moveTo>
                <a:lnTo>
                  <a:pt x="12357" y="420130"/>
                </a:lnTo>
                <a:lnTo>
                  <a:pt x="1173892" y="407773"/>
                </a:lnTo>
                <a:lnTo>
                  <a:pt x="2730843" y="815546"/>
                </a:lnTo>
                <a:lnTo>
                  <a:pt x="4399006" y="976184"/>
                </a:lnTo>
                <a:lnTo>
                  <a:pt x="5795319" y="1013254"/>
                </a:lnTo>
                <a:lnTo>
                  <a:pt x="6388443" y="840260"/>
                </a:lnTo>
                <a:lnTo>
                  <a:pt x="6252519" y="185351"/>
                </a:lnTo>
                <a:lnTo>
                  <a:pt x="6116595" y="0"/>
                </a:lnTo>
                <a:lnTo>
                  <a:pt x="0" y="24714"/>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Freeform 11"/>
          <p:cNvSpPr/>
          <p:nvPr/>
        </p:nvSpPr>
        <p:spPr>
          <a:xfrm>
            <a:off x="3286125" y="1754188"/>
            <a:ext cx="1804988" cy="890587"/>
          </a:xfrm>
          <a:custGeom>
            <a:avLst/>
            <a:gdLst>
              <a:gd name="connsiteX0" fmla="*/ 0 w 1804087"/>
              <a:gd name="connsiteY0" fmla="*/ 0 h 889687"/>
              <a:gd name="connsiteX1" fmla="*/ 827903 w 1804087"/>
              <a:gd name="connsiteY1" fmla="*/ 172995 h 889687"/>
              <a:gd name="connsiteX2" fmla="*/ 926757 w 1804087"/>
              <a:gd name="connsiteY2" fmla="*/ 518984 h 889687"/>
              <a:gd name="connsiteX3" fmla="*/ 1260389 w 1804087"/>
              <a:gd name="connsiteY3" fmla="*/ 593125 h 889687"/>
              <a:gd name="connsiteX4" fmla="*/ 1519881 w 1804087"/>
              <a:gd name="connsiteY4" fmla="*/ 370703 h 889687"/>
              <a:gd name="connsiteX5" fmla="*/ 1804087 w 1804087"/>
              <a:gd name="connsiteY5" fmla="*/ 395417 h 889687"/>
              <a:gd name="connsiteX6" fmla="*/ 1791730 w 1804087"/>
              <a:gd name="connsiteY6" fmla="*/ 593125 h 889687"/>
              <a:gd name="connsiteX7" fmla="*/ 1569308 w 1804087"/>
              <a:gd name="connsiteY7" fmla="*/ 729049 h 889687"/>
              <a:gd name="connsiteX8" fmla="*/ 1037968 w 1804087"/>
              <a:gd name="connsiteY8" fmla="*/ 790833 h 889687"/>
              <a:gd name="connsiteX9" fmla="*/ 790833 w 1804087"/>
              <a:gd name="connsiteY9" fmla="*/ 827903 h 889687"/>
              <a:gd name="connsiteX10" fmla="*/ 704335 w 1804087"/>
              <a:gd name="connsiteY10" fmla="*/ 889687 h 889687"/>
              <a:gd name="connsiteX11" fmla="*/ 407773 w 1804087"/>
              <a:gd name="connsiteY11" fmla="*/ 593125 h 889687"/>
              <a:gd name="connsiteX12" fmla="*/ 395417 w 1804087"/>
              <a:gd name="connsiteY12" fmla="*/ 259492 h 889687"/>
              <a:gd name="connsiteX13" fmla="*/ 0 w 1804087"/>
              <a:gd name="connsiteY13" fmla="*/ 0 h 88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4087" h="889687">
                <a:moveTo>
                  <a:pt x="0" y="0"/>
                </a:moveTo>
                <a:lnTo>
                  <a:pt x="827903" y="172995"/>
                </a:lnTo>
                <a:lnTo>
                  <a:pt x="926757" y="518984"/>
                </a:lnTo>
                <a:lnTo>
                  <a:pt x="1260389" y="593125"/>
                </a:lnTo>
                <a:lnTo>
                  <a:pt x="1519881" y="370703"/>
                </a:lnTo>
                <a:lnTo>
                  <a:pt x="1804087" y="395417"/>
                </a:lnTo>
                <a:lnTo>
                  <a:pt x="1791730" y="593125"/>
                </a:lnTo>
                <a:lnTo>
                  <a:pt x="1569308" y="729049"/>
                </a:lnTo>
                <a:lnTo>
                  <a:pt x="1037968" y="790833"/>
                </a:lnTo>
                <a:lnTo>
                  <a:pt x="790833" y="827903"/>
                </a:lnTo>
                <a:lnTo>
                  <a:pt x="704335" y="889687"/>
                </a:lnTo>
                <a:lnTo>
                  <a:pt x="407773" y="593125"/>
                </a:lnTo>
                <a:lnTo>
                  <a:pt x="395417" y="259492"/>
                </a:lnTo>
                <a:lnTo>
                  <a:pt x="0" y="0"/>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Freeform 12"/>
          <p:cNvSpPr/>
          <p:nvPr/>
        </p:nvSpPr>
        <p:spPr>
          <a:xfrm>
            <a:off x="5287963" y="1989138"/>
            <a:ext cx="1471612" cy="1025525"/>
          </a:xfrm>
          <a:custGeom>
            <a:avLst/>
            <a:gdLst>
              <a:gd name="connsiteX0" fmla="*/ 160638 w 1470454"/>
              <a:gd name="connsiteY0" fmla="*/ 333632 h 1025611"/>
              <a:gd name="connsiteX1" fmla="*/ 0 w 1470454"/>
              <a:gd name="connsiteY1" fmla="*/ 667265 h 1025611"/>
              <a:gd name="connsiteX2" fmla="*/ 247135 w 1470454"/>
              <a:gd name="connsiteY2" fmla="*/ 988540 h 1025611"/>
              <a:gd name="connsiteX3" fmla="*/ 704335 w 1470454"/>
              <a:gd name="connsiteY3" fmla="*/ 1025611 h 1025611"/>
              <a:gd name="connsiteX4" fmla="*/ 1458097 w 1470454"/>
              <a:gd name="connsiteY4" fmla="*/ 766119 h 1025611"/>
              <a:gd name="connsiteX5" fmla="*/ 1470454 w 1470454"/>
              <a:gd name="connsiteY5" fmla="*/ 222421 h 1025611"/>
              <a:gd name="connsiteX6" fmla="*/ 1075038 w 1470454"/>
              <a:gd name="connsiteY6" fmla="*/ 37070 h 1025611"/>
              <a:gd name="connsiteX7" fmla="*/ 593124 w 1470454"/>
              <a:gd name="connsiteY7" fmla="*/ 0 h 1025611"/>
              <a:gd name="connsiteX8" fmla="*/ 160638 w 1470454"/>
              <a:gd name="connsiteY8" fmla="*/ 333632 h 102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0454" h="1025611">
                <a:moveTo>
                  <a:pt x="160638" y="333632"/>
                </a:moveTo>
                <a:lnTo>
                  <a:pt x="0" y="667265"/>
                </a:lnTo>
                <a:lnTo>
                  <a:pt x="247135" y="988540"/>
                </a:lnTo>
                <a:lnTo>
                  <a:pt x="704335" y="1025611"/>
                </a:lnTo>
                <a:lnTo>
                  <a:pt x="1458097" y="766119"/>
                </a:lnTo>
                <a:lnTo>
                  <a:pt x="1470454" y="222421"/>
                </a:lnTo>
                <a:lnTo>
                  <a:pt x="1075038" y="37070"/>
                </a:lnTo>
                <a:lnTo>
                  <a:pt x="593124" y="0"/>
                </a:lnTo>
                <a:lnTo>
                  <a:pt x="160638" y="333632"/>
                </a:lnTo>
                <a:close/>
              </a:path>
            </a:pathLst>
          </a:cu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Freeform 13"/>
          <p:cNvSpPr/>
          <p:nvPr/>
        </p:nvSpPr>
        <p:spPr>
          <a:xfrm>
            <a:off x="2038350" y="5969000"/>
            <a:ext cx="4003675" cy="728663"/>
          </a:xfrm>
          <a:custGeom>
            <a:avLst/>
            <a:gdLst>
              <a:gd name="connsiteX0" fmla="*/ 0 w 4003589"/>
              <a:gd name="connsiteY0" fmla="*/ 296562 h 729048"/>
              <a:gd name="connsiteX1" fmla="*/ 111211 w 4003589"/>
              <a:gd name="connsiteY1" fmla="*/ 679621 h 729048"/>
              <a:gd name="connsiteX2" fmla="*/ 1643449 w 4003589"/>
              <a:gd name="connsiteY2" fmla="*/ 704335 h 729048"/>
              <a:gd name="connsiteX3" fmla="*/ 1902940 w 4003589"/>
              <a:gd name="connsiteY3" fmla="*/ 210064 h 729048"/>
              <a:gd name="connsiteX4" fmla="*/ 2421924 w 4003589"/>
              <a:gd name="connsiteY4" fmla="*/ 333632 h 729048"/>
              <a:gd name="connsiteX5" fmla="*/ 2656703 w 4003589"/>
              <a:gd name="connsiteY5" fmla="*/ 691978 h 729048"/>
              <a:gd name="connsiteX6" fmla="*/ 3793524 w 4003589"/>
              <a:gd name="connsiteY6" fmla="*/ 729048 h 729048"/>
              <a:gd name="connsiteX7" fmla="*/ 4003589 w 4003589"/>
              <a:gd name="connsiteY7" fmla="*/ 61783 h 729048"/>
              <a:gd name="connsiteX8" fmla="*/ 3175686 w 4003589"/>
              <a:gd name="connsiteY8" fmla="*/ 383059 h 729048"/>
              <a:gd name="connsiteX9" fmla="*/ 2607276 w 4003589"/>
              <a:gd name="connsiteY9" fmla="*/ 135924 h 729048"/>
              <a:gd name="connsiteX10" fmla="*/ 2248930 w 4003589"/>
              <a:gd name="connsiteY10" fmla="*/ 0 h 729048"/>
              <a:gd name="connsiteX11" fmla="*/ 1915297 w 4003589"/>
              <a:gd name="connsiteY11" fmla="*/ 12356 h 729048"/>
              <a:gd name="connsiteX12" fmla="*/ 1680519 w 4003589"/>
              <a:gd name="connsiteY12" fmla="*/ 222421 h 729048"/>
              <a:gd name="connsiteX13" fmla="*/ 1099751 w 4003589"/>
              <a:gd name="connsiteY13" fmla="*/ 197708 h 729048"/>
              <a:gd name="connsiteX14" fmla="*/ 926757 w 4003589"/>
              <a:gd name="connsiteY14" fmla="*/ 518983 h 729048"/>
              <a:gd name="connsiteX15" fmla="*/ 531340 w 4003589"/>
              <a:gd name="connsiteY15" fmla="*/ 271848 h 729048"/>
              <a:gd name="connsiteX16" fmla="*/ 0 w 4003589"/>
              <a:gd name="connsiteY16" fmla="*/ 296562 h 72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03589" h="729048">
                <a:moveTo>
                  <a:pt x="0" y="296562"/>
                </a:moveTo>
                <a:lnTo>
                  <a:pt x="111211" y="679621"/>
                </a:lnTo>
                <a:lnTo>
                  <a:pt x="1643449" y="704335"/>
                </a:lnTo>
                <a:lnTo>
                  <a:pt x="1902940" y="210064"/>
                </a:lnTo>
                <a:lnTo>
                  <a:pt x="2421924" y="333632"/>
                </a:lnTo>
                <a:lnTo>
                  <a:pt x="2656703" y="691978"/>
                </a:lnTo>
                <a:lnTo>
                  <a:pt x="3793524" y="729048"/>
                </a:lnTo>
                <a:lnTo>
                  <a:pt x="4003589" y="61783"/>
                </a:lnTo>
                <a:lnTo>
                  <a:pt x="3175686" y="383059"/>
                </a:lnTo>
                <a:lnTo>
                  <a:pt x="2607276" y="135924"/>
                </a:lnTo>
                <a:lnTo>
                  <a:pt x="2248930" y="0"/>
                </a:lnTo>
                <a:lnTo>
                  <a:pt x="1915297" y="12356"/>
                </a:lnTo>
                <a:lnTo>
                  <a:pt x="1680519" y="222421"/>
                </a:lnTo>
                <a:lnTo>
                  <a:pt x="1099751" y="197708"/>
                </a:lnTo>
                <a:lnTo>
                  <a:pt x="926757" y="518983"/>
                </a:lnTo>
                <a:lnTo>
                  <a:pt x="531340" y="271848"/>
                </a:lnTo>
                <a:lnTo>
                  <a:pt x="0" y="296562"/>
                </a:lnTo>
                <a:close/>
              </a:path>
            </a:pathLst>
          </a:custGeom>
          <a:solidFill>
            <a:srgbClr val="32BFC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Freeform 14"/>
          <p:cNvSpPr/>
          <p:nvPr/>
        </p:nvSpPr>
        <p:spPr>
          <a:xfrm>
            <a:off x="6524625" y="2916238"/>
            <a:ext cx="1025525" cy="1408112"/>
          </a:xfrm>
          <a:custGeom>
            <a:avLst/>
            <a:gdLst>
              <a:gd name="connsiteX0" fmla="*/ 296562 w 1025610"/>
              <a:gd name="connsiteY0" fmla="*/ 0 h 1408670"/>
              <a:gd name="connsiteX1" fmla="*/ 0 w 1025610"/>
              <a:gd name="connsiteY1" fmla="*/ 345989 h 1408670"/>
              <a:gd name="connsiteX2" fmla="*/ 24713 w 1025610"/>
              <a:gd name="connsiteY2" fmla="*/ 1112108 h 1408670"/>
              <a:gd name="connsiteX3" fmla="*/ 494270 w 1025610"/>
              <a:gd name="connsiteY3" fmla="*/ 1396313 h 1408670"/>
              <a:gd name="connsiteX4" fmla="*/ 1025610 w 1025610"/>
              <a:gd name="connsiteY4" fmla="*/ 1408670 h 1408670"/>
              <a:gd name="connsiteX5" fmla="*/ 1025610 w 1025610"/>
              <a:gd name="connsiteY5" fmla="*/ 160637 h 1408670"/>
              <a:gd name="connsiteX6" fmla="*/ 296562 w 1025610"/>
              <a:gd name="connsiteY6" fmla="*/ 0 h 140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5610" h="1408670">
                <a:moveTo>
                  <a:pt x="296562" y="0"/>
                </a:moveTo>
                <a:lnTo>
                  <a:pt x="0" y="345989"/>
                </a:lnTo>
                <a:lnTo>
                  <a:pt x="24713" y="1112108"/>
                </a:lnTo>
                <a:lnTo>
                  <a:pt x="494270" y="1396313"/>
                </a:lnTo>
                <a:lnTo>
                  <a:pt x="1025610" y="1408670"/>
                </a:lnTo>
                <a:lnTo>
                  <a:pt x="1025610" y="160637"/>
                </a:lnTo>
                <a:lnTo>
                  <a:pt x="296562" y="0"/>
                </a:ln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877" name="TextBox 15"/>
          <p:cNvSpPr txBox="1">
            <a:spLocks noChangeArrowheads="1"/>
          </p:cNvSpPr>
          <p:nvPr/>
        </p:nvSpPr>
        <p:spPr bwMode="auto">
          <a:xfrm>
            <a:off x="6875463" y="4868863"/>
            <a:ext cx="7921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Etc, etc, etc</a:t>
            </a:r>
          </a:p>
        </p:txBody>
      </p:sp>
      <p:sp>
        <p:nvSpPr>
          <p:cNvPr id="17" name="Freeform 16"/>
          <p:cNvSpPr/>
          <p:nvPr/>
        </p:nvSpPr>
        <p:spPr>
          <a:xfrm>
            <a:off x="3497263" y="3014663"/>
            <a:ext cx="839787" cy="790575"/>
          </a:xfrm>
          <a:custGeom>
            <a:avLst/>
            <a:gdLst>
              <a:gd name="connsiteX0" fmla="*/ 123568 w 840260"/>
              <a:gd name="connsiteY0" fmla="*/ 197708 h 790832"/>
              <a:gd name="connsiteX1" fmla="*/ 0 w 840260"/>
              <a:gd name="connsiteY1" fmla="*/ 457200 h 790832"/>
              <a:gd name="connsiteX2" fmla="*/ 210065 w 840260"/>
              <a:gd name="connsiteY2" fmla="*/ 691978 h 790832"/>
              <a:gd name="connsiteX3" fmla="*/ 407773 w 840260"/>
              <a:gd name="connsiteY3" fmla="*/ 790832 h 790832"/>
              <a:gd name="connsiteX4" fmla="*/ 654908 w 840260"/>
              <a:gd name="connsiteY4" fmla="*/ 642551 h 790832"/>
              <a:gd name="connsiteX5" fmla="*/ 840260 w 840260"/>
              <a:gd name="connsiteY5" fmla="*/ 259492 h 790832"/>
              <a:gd name="connsiteX6" fmla="*/ 593124 w 840260"/>
              <a:gd name="connsiteY6" fmla="*/ 420129 h 790832"/>
              <a:gd name="connsiteX7" fmla="*/ 321276 w 840260"/>
              <a:gd name="connsiteY7" fmla="*/ 494270 h 790832"/>
              <a:gd name="connsiteX8" fmla="*/ 185352 w 840260"/>
              <a:gd name="connsiteY8" fmla="*/ 333632 h 790832"/>
              <a:gd name="connsiteX9" fmla="*/ 321276 w 840260"/>
              <a:gd name="connsiteY9" fmla="*/ 0 h 790832"/>
              <a:gd name="connsiteX10" fmla="*/ 123568 w 840260"/>
              <a:gd name="connsiteY10" fmla="*/ 197708 h 7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0260" h="790832">
                <a:moveTo>
                  <a:pt x="123568" y="197708"/>
                </a:moveTo>
                <a:lnTo>
                  <a:pt x="0" y="457200"/>
                </a:lnTo>
                <a:lnTo>
                  <a:pt x="210065" y="691978"/>
                </a:lnTo>
                <a:lnTo>
                  <a:pt x="407773" y="790832"/>
                </a:lnTo>
                <a:lnTo>
                  <a:pt x="654908" y="642551"/>
                </a:lnTo>
                <a:lnTo>
                  <a:pt x="840260" y="259492"/>
                </a:lnTo>
                <a:lnTo>
                  <a:pt x="593124" y="420129"/>
                </a:lnTo>
                <a:lnTo>
                  <a:pt x="321276" y="494270"/>
                </a:lnTo>
                <a:lnTo>
                  <a:pt x="185352" y="333632"/>
                </a:lnTo>
                <a:lnTo>
                  <a:pt x="321276" y="0"/>
                </a:lnTo>
                <a:lnTo>
                  <a:pt x="123568" y="197708"/>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879" name="TextBox 19"/>
          <p:cNvSpPr txBox="1">
            <a:spLocks noChangeArrowheads="1"/>
          </p:cNvSpPr>
          <p:nvPr/>
        </p:nvSpPr>
        <p:spPr bwMode="auto">
          <a:xfrm>
            <a:off x="-36513" y="5375275"/>
            <a:ext cx="11160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t>Custom-ization</a:t>
            </a:r>
          </a:p>
        </p:txBody>
      </p:sp>
      <p:cxnSp>
        <p:nvCxnSpPr>
          <p:cNvPr id="22" name="Straight Arrow Connector 21"/>
          <p:cNvCxnSpPr/>
          <p:nvPr/>
        </p:nvCxnSpPr>
        <p:spPr>
          <a:xfrm flipV="1">
            <a:off x="557213" y="2852738"/>
            <a:ext cx="1117600" cy="26162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630238" y="3459163"/>
            <a:ext cx="3187700" cy="199072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906" name="TextBox 29"/>
          <p:cNvSpPr txBox="1">
            <a:spLocks noChangeArrowheads="1"/>
          </p:cNvSpPr>
          <p:nvPr/>
        </p:nvSpPr>
        <p:spPr bwMode="auto">
          <a:xfrm>
            <a:off x="6156325" y="5949184"/>
            <a:ext cx="28082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dirty="0"/>
              <a:t>In-house custom development</a:t>
            </a:r>
          </a:p>
        </p:txBody>
      </p:sp>
      <p:cxnSp>
        <p:nvCxnSpPr>
          <p:cNvPr id="4096" name="Straight Arrow Connector 4095"/>
          <p:cNvCxnSpPr>
            <a:stCxn id="37906" idx="1"/>
          </p:cNvCxnSpPr>
          <p:nvPr/>
        </p:nvCxnSpPr>
        <p:spPr>
          <a:xfrm flipH="1" flipV="1">
            <a:off x="5867400" y="6273034"/>
            <a:ext cx="288925" cy="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4286250" y="2273300"/>
            <a:ext cx="1941513" cy="4132263"/>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36885" name="TextBox 18"/>
          <p:cNvSpPr txBox="1">
            <a:spLocks noChangeArrowheads="1"/>
          </p:cNvSpPr>
          <p:nvPr/>
        </p:nvSpPr>
        <p:spPr bwMode="auto">
          <a:xfrm>
            <a:off x="4670425" y="4149725"/>
            <a:ext cx="14859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Industry specific package</a:t>
            </a:r>
          </a:p>
        </p:txBody>
      </p:sp>
      <p:sp>
        <p:nvSpPr>
          <p:cNvPr id="36886" name="TextBox 17"/>
          <p:cNvSpPr txBox="1">
            <a:spLocks noChangeArrowheads="1"/>
          </p:cNvSpPr>
          <p:nvPr/>
        </p:nvSpPr>
        <p:spPr bwMode="auto">
          <a:xfrm>
            <a:off x="1116013" y="3459163"/>
            <a:ext cx="23193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Brandname ERP = FRED</a:t>
            </a:r>
          </a:p>
        </p:txBody>
      </p:sp>
      <p:cxnSp>
        <p:nvCxnSpPr>
          <p:cNvPr id="38" name="Straight Arrow Connector 37"/>
          <p:cNvCxnSpPr/>
          <p:nvPr/>
        </p:nvCxnSpPr>
        <p:spPr>
          <a:xfrm flipH="1" flipV="1">
            <a:off x="3886200" y="5622925"/>
            <a:ext cx="2333625" cy="741363"/>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36888" name="TextBox 4102"/>
          <p:cNvSpPr txBox="1">
            <a:spLocks noChangeArrowheads="1"/>
          </p:cNvSpPr>
          <p:nvPr/>
        </p:nvSpPr>
        <p:spPr bwMode="auto">
          <a:xfrm>
            <a:off x="7037388" y="2200275"/>
            <a:ext cx="1927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t>Spreadsheets</a:t>
            </a:r>
          </a:p>
        </p:txBody>
      </p:sp>
      <p:cxnSp>
        <p:nvCxnSpPr>
          <p:cNvPr id="4105" name="Straight Arrow Connector 4104"/>
          <p:cNvCxnSpPr>
            <a:stCxn id="36888" idx="1"/>
          </p:cNvCxnSpPr>
          <p:nvPr/>
        </p:nvCxnSpPr>
        <p:spPr>
          <a:xfrm flipH="1">
            <a:off x="6372225" y="2384425"/>
            <a:ext cx="665163" cy="117475"/>
          </a:xfrm>
          <a:prstGeom prst="straightConnector1">
            <a:avLst/>
          </a:prstGeom>
          <a:ln w="5080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36888" idx="1"/>
          </p:cNvCxnSpPr>
          <p:nvPr/>
        </p:nvCxnSpPr>
        <p:spPr>
          <a:xfrm>
            <a:off x="7037388" y="2384425"/>
            <a:ext cx="127000" cy="1074738"/>
          </a:xfrm>
          <a:prstGeom prst="straightConnector1">
            <a:avLst/>
          </a:prstGeom>
          <a:ln w="5080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sp>
        <p:nvSpPr>
          <p:cNvPr id="36891" name="TextBox 4107"/>
          <p:cNvSpPr txBox="1">
            <a:spLocks noChangeArrowheads="1"/>
          </p:cNvSpPr>
          <p:nvPr/>
        </p:nvSpPr>
        <p:spPr bwMode="auto">
          <a:xfrm>
            <a:off x="3435350" y="1196975"/>
            <a:ext cx="3089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Data warehouse and BI</a:t>
            </a:r>
          </a:p>
        </p:txBody>
      </p:sp>
      <p:pic>
        <p:nvPicPr>
          <p:cNvPr id="2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7464" y="-2"/>
            <a:ext cx="2388410" cy="1357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10056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6886"/>
                                        </p:tgtEl>
                                        <p:attrNameLst>
                                          <p:attrName>style.visibility</p:attrName>
                                        </p:attrNameLst>
                                      </p:cBhvr>
                                      <p:to>
                                        <p:strVal val="visible"/>
                                      </p:to>
                                    </p:set>
                                    <p:animEffect transition="in" filter="fade">
                                      <p:cBhvr>
                                        <p:cTn id="11" dur="500"/>
                                        <p:tgtEl>
                                          <p:spTgt spid="36886"/>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6885"/>
                                        </p:tgtEl>
                                        <p:attrNameLst>
                                          <p:attrName>style.visibility</p:attrName>
                                        </p:attrNameLst>
                                      </p:cBhvr>
                                      <p:to>
                                        <p:strVal val="visible"/>
                                      </p:to>
                                    </p:set>
                                    <p:animEffect transition="in" filter="fade">
                                      <p:cBhvr>
                                        <p:cTn id="19" dur="500"/>
                                        <p:tgtEl>
                                          <p:spTgt spid="36885"/>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nodeType="after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6891"/>
                                        </p:tgtEl>
                                        <p:attrNameLst>
                                          <p:attrName>style.visibility</p:attrName>
                                        </p:attrNameLst>
                                      </p:cBhvr>
                                      <p:to>
                                        <p:strVal val="visible"/>
                                      </p:to>
                                    </p:set>
                                    <p:animEffect transition="in" filter="fade">
                                      <p:cBhvr>
                                        <p:cTn id="27" dur="500"/>
                                        <p:tgtEl>
                                          <p:spTgt spid="36891"/>
                                        </p:tgtEl>
                                      </p:cBhvr>
                                    </p:animEffect>
                                  </p:childTnLst>
                                </p:cTn>
                              </p:par>
                            </p:childTnLst>
                          </p:cTn>
                        </p:par>
                        <p:par>
                          <p:cTn id="28" fill="hold" nodeType="afterGroup">
                            <p:stCondLst>
                              <p:cond delay="300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nodeType="afterGroup">
                            <p:stCondLst>
                              <p:cond delay="3500"/>
                            </p:stCondLst>
                            <p:childTnLst>
                              <p:par>
                                <p:cTn id="33" presetID="10"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nodeType="afterGroup">
                            <p:stCondLst>
                              <p:cond delay="400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par>
                          <p:cTn id="40" fill="hold" nodeType="afterGroup">
                            <p:stCondLst>
                              <p:cond delay="4500"/>
                            </p:stCondLst>
                            <p:childTnLst>
                              <p:par>
                                <p:cTn id="41" presetID="10" presetClass="entr" presetSubtype="0"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par>
                          <p:cTn id="44" fill="hold" nodeType="afterGroup">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36879"/>
                                        </p:tgtEl>
                                        <p:attrNameLst>
                                          <p:attrName>style.visibility</p:attrName>
                                        </p:attrNameLst>
                                      </p:cBhvr>
                                      <p:to>
                                        <p:strVal val="visible"/>
                                      </p:to>
                                    </p:set>
                                    <p:animEffect transition="in" filter="fade">
                                      <p:cBhvr>
                                        <p:cTn id="47" dur="500"/>
                                        <p:tgtEl>
                                          <p:spTgt spid="36879"/>
                                        </p:tgtEl>
                                      </p:cBhvr>
                                    </p:animEffect>
                                  </p:childTnLst>
                                </p:cTn>
                              </p:par>
                            </p:childTnLst>
                          </p:cTn>
                        </p:par>
                        <p:par>
                          <p:cTn id="48" fill="hold" nodeType="afterGroup">
                            <p:stCondLst>
                              <p:cond delay="5500"/>
                            </p:stCondLst>
                            <p:childTnLst>
                              <p:par>
                                <p:cTn id="49" presetID="10" presetClass="entr" presetSubtype="0" fill="hold"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par>
                          <p:cTn id="52" fill="hold" nodeType="afterGroup">
                            <p:stCondLst>
                              <p:cond delay="6000"/>
                            </p:stCondLst>
                            <p:childTnLst>
                              <p:par>
                                <p:cTn id="53" presetID="10" presetClass="entr" presetSubtype="0" fill="hold"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par>
                          <p:cTn id="56" fill="hold" nodeType="afterGroup">
                            <p:stCondLst>
                              <p:cond delay="6500"/>
                            </p:stCondLst>
                            <p:childTnLst>
                              <p:par>
                                <p:cTn id="57" presetID="10" presetClass="entr" presetSubtype="0"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cTn>
                              </p:par>
                            </p:childTnLst>
                          </p:cTn>
                        </p:par>
                        <p:par>
                          <p:cTn id="60" fill="hold" nodeType="afterGroup">
                            <p:stCondLst>
                              <p:cond delay="7000"/>
                            </p:stCondLst>
                            <p:childTnLst>
                              <p:par>
                                <p:cTn id="61" presetID="10" presetClass="entr" presetSubtype="0" fill="hold" nodeType="after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500"/>
                                        <p:tgtEl>
                                          <p:spTgt spid="38"/>
                                        </p:tgtEl>
                                      </p:cBhvr>
                                    </p:animEffect>
                                  </p:childTnLst>
                                </p:cTn>
                              </p:par>
                            </p:childTnLst>
                          </p:cTn>
                        </p:par>
                        <p:par>
                          <p:cTn id="64" fill="hold" nodeType="afterGroup">
                            <p:stCondLst>
                              <p:cond delay="7500"/>
                            </p:stCondLst>
                            <p:childTnLst>
                              <p:par>
                                <p:cTn id="65" presetID="10" presetClass="entr" presetSubtype="0" fill="hold" nodeType="after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fade">
                                      <p:cBhvr>
                                        <p:cTn id="67" dur="500"/>
                                        <p:tgtEl>
                                          <p:spTgt spid="35"/>
                                        </p:tgtEl>
                                      </p:cBhvr>
                                    </p:animEffect>
                                  </p:childTnLst>
                                </p:cTn>
                              </p:par>
                            </p:childTnLst>
                          </p:cTn>
                        </p:par>
                        <p:par>
                          <p:cTn id="68" fill="hold" nodeType="afterGroup">
                            <p:stCondLst>
                              <p:cond delay="8000"/>
                            </p:stCondLst>
                            <p:childTnLst>
                              <p:par>
                                <p:cTn id="69" presetID="10" presetClass="entr" presetSubtype="0" fill="hold" nodeType="after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500"/>
                                        <p:tgtEl>
                                          <p:spTgt spid="13"/>
                                        </p:tgtEl>
                                      </p:cBhvr>
                                    </p:animEffect>
                                  </p:childTnLst>
                                </p:cTn>
                              </p:par>
                            </p:childTnLst>
                          </p:cTn>
                        </p:par>
                        <p:par>
                          <p:cTn id="72" fill="hold" nodeType="afterGroup">
                            <p:stCondLst>
                              <p:cond delay="8500"/>
                            </p:stCondLst>
                            <p:childTnLst>
                              <p:par>
                                <p:cTn id="73" presetID="10" presetClass="entr" presetSubtype="0" fill="hold" nodeType="after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500"/>
                                        <p:tgtEl>
                                          <p:spTgt spid="15"/>
                                        </p:tgtEl>
                                      </p:cBhvr>
                                    </p:animEffect>
                                  </p:childTnLst>
                                </p:cTn>
                              </p:par>
                            </p:childTnLst>
                          </p:cTn>
                        </p:par>
                        <p:par>
                          <p:cTn id="76" fill="hold" nodeType="afterGroup">
                            <p:stCondLst>
                              <p:cond delay="9000"/>
                            </p:stCondLst>
                            <p:childTnLst>
                              <p:par>
                                <p:cTn id="77" presetID="10" presetClass="entr" presetSubtype="0" fill="hold" nodeType="afterEffect">
                                  <p:stCondLst>
                                    <p:cond delay="0"/>
                                  </p:stCondLst>
                                  <p:childTnLst>
                                    <p:set>
                                      <p:cBhvr>
                                        <p:cTn id="78" dur="1" fill="hold">
                                          <p:stCondLst>
                                            <p:cond delay="0"/>
                                          </p:stCondLst>
                                        </p:cTn>
                                        <p:tgtEl>
                                          <p:spTgt spid="4105"/>
                                        </p:tgtEl>
                                        <p:attrNameLst>
                                          <p:attrName>style.visibility</p:attrName>
                                        </p:attrNameLst>
                                      </p:cBhvr>
                                      <p:to>
                                        <p:strVal val="visible"/>
                                      </p:to>
                                    </p:set>
                                    <p:animEffect transition="in" filter="fade">
                                      <p:cBhvr>
                                        <p:cTn id="79" dur="500"/>
                                        <p:tgtEl>
                                          <p:spTgt spid="4105"/>
                                        </p:tgtEl>
                                      </p:cBhvr>
                                    </p:animEffect>
                                  </p:childTnLst>
                                </p:cTn>
                              </p:par>
                            </p:childTnLst>
                          </p:cTn>
                        </p:par>
                        <p:par>
                          <p:cTn id="80" fill="hold" nodeType="afterGroup">
                            <p:stCondLst>
                              <p:cond delay="9500"/>
                            </p:stCondLst>
                            <p:childTnLst>
                              <p:par>
                                <p:cTn id="81" presetID="10" presetClass="entr" presetSubtype="0" fill="hold" nodeType="afterEffect">
                                  <p:stCondLst>
                                    <p:cond delay="0"/>
                                  </p:stCondLst>
                                  <p:childTnLst>
                                    <p:set>
                                      <p:cBhvr>
                                        <p:cTn id="82" dur="1" fill="hold">
                                          <p:stCondLst>
                                            <p:cond delay="0"/>
                                          </p:stCondLst>
                                        </p:cTn>
                                        <p:tgtEl>
                                          <p:spTgt spid="44"/>
                                        </p:tgtEl>
                                        <p:attrNameLst>
                                          <p:attrName>style.visibility</p:attrName>
                                        </p:attrNameLst>
                                      </p:cBhvr>
                                      <p:to>
                                        <p:strVal val="visible"/>
                                      </p:to>
                                    </p:set>
                                    <p:animEffect transition="in" filter="fade">
                                      <p:cBhvr>
                                        <p:cTn id="83" dur="500"/>
                                        <p:tgtEl>
                                          <p:spTgt spid="44"/>
                                        </p:tgtEl>
                                      </p:cBhvr>
                                    </p:animEffect>
                                  </p:childTnLst>
                                </p:cTn>
                              </p:par>
                            </p:childTnLst>
                          </p:cTn>
                        </p:par>
                        <p:par>
                          <p:cTn id="84" fill="hold" nodeType="afterGroup">
                            <p:stCondLst>
                              <p:cond delay="10000"/>
                            </p:stCondLst>
                            <p:childTnLst>
                              <p:par>
                                <p:cTn id="85" presetID="10" presetClass="entr" presetSubtype="0" fill="hold" grpId="0" nodeType="afterEffect">
                                  <p:stCondLst>
                                    <p:cond delay="0"/>
                                  </p:stCondLst>
                                  <p:childTnLst>
                                    <p:set>
                                      <p:cBhvr>
                                        <p:cTn id="86" dur="1" fill="hold">
                                          <p:stCondLst>
                                            <p:cond delay="0"/>
                                          </p:stCondLst>
                                        </p:cTn>
                                        <p:tgtEl>
                                          <p:spTgt spid="36888"/>
                                        </p:tgtEl>
                                        <p:attrNameLst>
                                          <p:attrName>style.visibility</p:attrName>
                                        </p:attrNameLst>
                                      </p:cBhvr>
                                      <p:to>
                                        <p:strVal val="visible"/>
                                      </p:to>
                                    </p:set>
                                    <p:animEffect transition="in" filter="fade">
                                      <p:cBhvr>
                                        <p:cTn id="87" dur="500"/>
                                        <p:tgtEl>
                                          <p:spTgt spid="36888"/>
                                        </p:tgtEl>
                                      </p:cBhvr>
                                    </p:animEffect>
                                  </p:childTnLst>
                                </p:cTn>
                              </p:par>
                            </p:childTnLst>
                          </p:cTn>
                        </p:par>
                        <p:par>
                          <p:cTn id="88" fill="hold" nodeType="afterGroup">
                            <p:stCondLst>
                              <p:cond delay="10500"/>
                            </p:stCondLst>
                            <p:childTnLst>
                              <p:par>
                                <p:cTn id="89" presetID="10" presetClass="entr" presetSubtype="0" fill="hold" grpId="0" nodeType="afterEffect">
                                  <p:stCondLst>
                                    <p:cond delay="0"/>
                                  </p:stCondLst>
                                  <p:childTnLst>
                                    <p:set>
                                      <p:cBhvr>
                                        <p:cTn id="90" dur="1" fill="hold">
                                          <p:stCondLst>
                                            <p:cond delay="0"/>
                                          </p:stCondLst>
                                        </p:cTn>
                                        <p:tgtEl>
                                          <p:spTgt spid="36877"/>
                                        </p:tgtEl>
                                        <p:attrNameLst>
                                          <p:attrName>style.visibility</p:attrName>
                                        </p:attrNameLst>
                                      </p:cBhvr>
                                      <p:to>
                                        <p:strVal val="visible"/>
                                      </p:to>
                                    </p:set>
                                    <p:animEffect transition="in" filter="fade">
                                      <p:cBhvr>
                                        <p:cTn id="91" dur="500"/>
                                        <p:tgtEl>
                                          <p:spTgt spid="36877"/>
                                        </p:tgtEl>
                                      </p:cBhvr>
                                    </p:animEffect>
                                  </p:childTnLst>
                                </p:cTn>
                              </p:par>
                            </p:childTnLst>
                          </p:cTn>
                        </p:par>
                        <p:par>
                          <p:cTn id="92" fill="hold">
                            <p:stCondLst>
                              <p:cond delay="11000"/>
                            </p:stCondLst>
                            <p:childTnLst>
                              <p:par>
                                <p:cTn id="93" presetID="2" presetClass="entr" presetSubtype="3" fill="hold" nodeType="afterEffect">
                                  <p:stCondLst>
                                    <p:cond delay="0"/>
                                  </p:stCondLst>
                                  <p:childTnLst>
                                    <p:set>
                                      <p:cBhvr>
                                        <p:cTn id="94" dur="1" fill="hold">
                                          <p:stCondLst>
                                            <p:cond delay="0"/>
                                          </p:stCondLst>
                                        </p:cTn>
                                        <p:tgtEl>
                                          <p:spTgt spid="28"/>
                                        </p:tgtEl>
                                        <p:attrNameLst>
                                          <p:attrName>style.visibility</p:attrName>
                                        </p:attrNameLst>
                                      </p:cBhvr>
                                      <p:to>
                                        <p:strVal val="visible"/>
                                      </p:to>
                                    </p:set>
                                    <p:anim calcmode="lin" valueType="num">
                                      <p:cBhvr additive="base">
                                        <p:cTn id="95" dur="500" fill="hold"/>
                                        <p:tgtEl>
                                          <p:spTgt spid="28"/>
                                        </p:tgtEl>
                                        <p:attrNameLst>
                                          <p:attrName>ppt_x</p:attrName>
                                        </p:attrNameLst>
                                      </p:cBhvr>
                                      <p:tavLst>
                                        <p:tav tm="0">
                                          <p:val>
                                            <p:strVal val="1+#ppt_w/2"/>
                                          </p:val>
                                        </p:tav>
                                        <p:tav tm="100000">
                                          <p:val>
                                            <p:strVal val="#ppt_x"/>
                                          </p:val>
                                        </p:tav>
                                      </p:tavLst>
                                    </p:anim>
                                    <p:anim calcmode="lin" valueType="num">
                                      <p:cBhvr additive="base">
                                        <p:cTn id="96"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7" grpId="0"/>
      <p:bldP spid="36879" grpId="0"/>
      <p:bldP spid="36885" grpId="0"/>
      <p:bldP spid="36886" grpId="0"/>
      <p:bldP spid="36888" grpId="0"/>
      <p:bldP spid="3689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What is a computer?</a:t>
            </a:r>
          </a:p>
          <a:p>
            <a:r>
              <a:rPr lang="en-ZA" sz="2400" b="1" dirty="0" smtClean="0">
                <a:solidFill>
                  <a:schemeClr val="tx2"/>
                </a:solidFill>
                <a:latin typeface="Verdana" pitchFamily="34" charset="0"/>
              </a:rPr>
              <a:t>Software – human output view</a:t>
            </a:r>
            <a:endParaRPr lang="en-ZA" sz="2400" b="1" dirty="0">
              <a:solidFill>
                <a:schemeClr val="tx2"/>
              </a:solidFill>
              <a:latin typeface="Verdana" pitchFamily="34" charset="0"/>
            </a:endParaRPr>
          </a:p>
        </p:txBody>
      </p:sp>
      <p:pic>
        <p:nvPicPr>
          <p:cNvPr id="7171" name="Picture 3"/>
          <p:cNvPicPr>
            <a:picLocks noChangeAspect="1" noChangeArrowheads="1"/>
          </p:cNvPicPr>
          <p:nvPr/>
        </p:nvPicPr>
        <p:blipFill>
          <a:blip r:embed="rId3" cstate="print"/>
          <a:srcRect/>
          <a:stretch>
            <a:fillRect/>
          </a:stretch>
        </p:blipFill>
        <p:spPr bwMode="auto">
          <a:xfrm>
            <a:off x="0" y="1357298"/>
            <a:ext cx="9144000" cy="550070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6C82B51-EBF3-400B-BCE9-945F977B8C1F}" type="slidenum">
              <a:rPr lang="en-US"/>
              <a:pPr>
                <a:defRPr/>
              </a:pPr>
              <a:t>2</a:t>
            </a:fld>
            <a:endParaRPr lang="en-US"/>
          </a:p>
        </p:txBody>
      </p:sp>
      <p:sp>
        <p:nvSpPr>
          <p:cNvPr id="4099" name="Rectangle 2"/>
          <p:cNvSpPr>
            <a:spLocks noGrp="1" noChangeArrowheads="1"/>
          </p:cNvSpPr>
          <p:nvPr>
            <p:ph type="title"/>
          </p:nvPr>
        </p:nvSpPr>
        <p:spPr>
          <a:xfrm>
            <a:off x="282575" y="0"/>
            <a:ext cx="6521450" cy="762000"/>
          </a:xfrm>
        </p:spPr>
        <p:txBody>
          <a:bodyPr vert="horz" lIns="91440" tIns="45720" rIns="91440" bIns="45720" rtlCol="0" anchor="ctr">
            <a:noAutofit/>
          </a:bodyPr>
          <a:lstStyle/>
          <a:p>
            <a:pPr algn="l"/>
            <a:r>
              <a:rPr lang="en-ZA" sz="2400" b="1" dirty="0">
                <a:solidFill>
                  <a:srgbClr val="002060"/>
                </a:solidFill>
              </a:rPr>
              <a:t>A word of caution</a:t>
            </a:r>
            <a:endParaRPr lang="en-GB" sz="2400" b="1" dirty="0">
              <a:solidFill>
                <a:srgbClr val="002060"/>
              </a:solidFill>
            </a:endParaRPr>
          </a:p>
        </p:txBody>
      </p:sp>
      <p:sp>
        <p:nvSpPr>
          <p:cNvPr id="4100" name="Rectangle 3"/>
          <p:cNvSpPr>
            <a:spLocks noGrp="1" noChangeArrowheads="1"/>
          </p:cNvSpPr>
          <p:nvPr>
            <p:ph type="body" idx="1"/>
          </p:nvPr>
        </p:nvSpPr>
        <p:spPr>
          <a:xfrm>
            <a:off x="303894" y="1486509"/>
            <a:ext cx="3543300" cy="5340350"/>
          </a:xfrm>
        </p:spPr>
        <p:txBody>
          <a:bodyPr/>
          <a:lstStyle/>
          <a:p>
            <a:pPr marL="0" indent="0" eaLnBrk="1" hangingPunct="1">
              <a:buFontTx/>
              <a:buNone/>
            </a:pPr>
            <a:r>
              <a:rPr lang="en-ZA" sz="2000" dirty="0" smtClean="0"/>
              <a:t>This is a radically different way of looking at Business Information Systems and ERP</a:t>
            </a:r>
          </a:p>
          <a:p>
            <a:pPr marL="0" indent="0" eaLnBrk="1" hangingPunct="1">
              <a:buFontTx/>
              <a:buNone/>
            </a:pPr>
            <a:endParaRPr lang="en-ZA" sz="2000" dirty="0"/>
          </a:p>
          <a:p>
            <a:pPr marL="0" indent="0" eaLnBrk="1" hangingPunct="1">
              <a:buFontTx/>
              <a:buNone/>
            </a:pPr>
            <a:r>
              <a:rPr lang="en-ZA" sz="2000" dirty="0" smtClean="0"/>
              <a:t>Please be open to different ways of thinking</a:t>
            </a:r>
            <a:endParaRPr lang="en-GB" sz="2000" dirty="0" smtClean="0"/>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420582"/>
            <a:ext cx="4788024" cy="5437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15837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fade">
                                      <p:cBhvr>
                                        <p:cTn id="7" dur="500"/>
                                        <p:tgtEl>
                                          <p:spTgt spid="25602"/>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100">
                                            <p:txEl>
                                              <p:pRg st="0" end="0"/>
                                            </p:txEl>
                                          </p:spTgt>
                                        </p:tgtEl>
                                        <p:attrNameLst>
                                          <p:attrName>style.visibility</p:attrName>
                                        </p:attrNameLst>
                                      </p:cBhvr>
                                      <p:to>
                                        <p:strVal val="visible"/>
                                      </p:to>
                                    </p:set>
                                    <p:animEffect transition="in" filter="fade">
                                      <p:cBhvr>
                                        <p:cTn id="11" dur="2000"/>
                                        <p:tgtEl>
                                          <p:spTgt spid="4100">
                                            <p:txEl>
                                              <p:pRg st="0" end="0"/>
                                            </p:txEl>
                                          </p:spTgt>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4100">
                                            <p:txEl>
                                              <p:pRg st="2" end="2"/>
                                            </p:txEl>
                                          </p:spTgt>
                                        </p:tgtEl>
                                        <p:attrNameLst>
                                          <p:attrName>style.visibility</p:attrName>
                                        </p:attrNameLst>
                                      </p:cBhvr>
                                      <p:to>
                                        <p:strVal val="visible"/>
                                      </p:to>
                                    </p:set>
                                    <p:animEffect transition="in" filter="fade">
                                      <p:cBhvr>
                                        <p:cTn id="15" dur="2000"/>
                                        <p:tgtEl>
                                          <p:spTgt spid="410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What is a computer?</a:t>
            </a:r>
          </a:p>
          <a:p>
            <a:r>
              <a:rPr lang="en-ZA" sz="2400" b="1" dirty="0" smtClean="0">
                <a:solidFill>
                  <a:schemeClr val="tx2"/>
                </a:solidFill>
                <a:latin typeface="Verdana" pitchFamily="34" charset="0"/>
              </a:rPr>
              <a:t>Software – source code</a:t>
            </a:r>
            <a:endParaRPr lang="en-ZA" sz="2400" b="1" dirty="0">
              <a:solidFill>
                <a:schemeClr val="tx2"/>
              </a:solidFill>
              <a:latin typeface="Verdana" pitchFamily="34" charset="0"/>
            </a:endParaRPr>
          </a:p>
        </p:txBody>
      </p:sp>
      <p:pic>
        <p:nvPicPr>
          <p:cNvPr id="8194" name="Picture 2"/>
          <p:cNvPicPr>
            <a:picLocks noChangeAspect="1" noChangeArrowheads="1"/>
          </p:cNvPicPr>
          <p:nvPr/>
        </p:nvPicPr>
        <p:blipFill>
          <a:blip r:embed="rId3" cstate="print"/>
          <a:srcRect/>
          <a:stretch>
            <a:fillRect/>
          </a:stretch>
        </p:blipFill>
        <p:spPr bwMode="auto">
          <a:xfrm>
            <a:off x="1428728" y="1357298"/>
            <a:ext cx="6210300" cy="5086350"/>
          </a:xfrm>
          <a:prstGeom prst="rect">
            <a:avLst/>
          </a:prstGeom>
          <a:noFill/>
          <a:ln w="9525">
            <a:noFill/>
            <a:miter lim="800000"/>
            <a:headEnd/>
            <a:tailEnd/>
          </a:ln>
        </p:spPr>
      </p:pic>
      <p:sp>
        <p:nvSpPr>
          <p:cNvPr id="6" name="Oval 5"/>
          <p:cNvSpPr/>
          <p:nvPr/>
        </p:nvSpPr>
        <p:spPr>
          <a:xfrm>
            <a:off x="1214414" y="4643446"/>
            <a:ext cx="6786610" cy="78581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2000232" y="1476375"/>
            <a:ext cx="5086350" cy="5381625"/>
          </a:xfrm>
          <a:prstGeom prst="rect">
            <a:avLst/>
          </a:prstGeom>
          <a:noFill/>
          <a:ln w="9525">
            <a:noFill/>
            <a:miter lim="800000"/>
            <a:headEnd/>
            <a:tailEnd/>
          </a:ln>
        </p:spPr>
      </p:pic>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What is a computer?</a:t>
            </a:r>
          </a:p>
          <a:p>
            <a:r>
              <a:rPr lang="en-ZA" sz="2400" b="1" dirty="0" smtClean="0">
                <a:solidFill>
                  <a:schemeClr val="tx2"/>
                </a:solidFill>
                <a:latin typeface="Verdana" pitchFamily="34" charset="0"/>
              </a:rPr>
              <a:t>Software – hexadecimal</a:t>
            </a:r>
            <a:endParaRPr lang="en-ZA" sz="2400" b="1" dirty="0">
              <a:solidFill>
                <a:schemeClr val="tx2"/>
              </a:solidFill>
              <a:latin typeface="Verdana" pitchFamily="34" charset="0"/>
            </a:endParaRPr>
          </a:p>
        </p:txBody>
      </p:sp>
      <p:sp>
        <p:nvSpPr>
          <p:cNvPr id="6" name="Oval 5"/>
          <p:cNvSpPr/>
          <p:nvPr/>
        </p:nvSpPr>
        <p:spPr>
          <a:xfrm>
            <a:off x="5715008" y="6286520"/>
            <a:ext cx="1714512" cy="5714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What is an </a:t>
            </a:r>
            <a:r>
              <a:rPr lang="en-ZA" sz="2400" b="1" dirty="0" err="1" smtClean="0">
                <a:solidFill>
                  <a:schemeClr val="tx2"/>
                </a:solidFill>
                <a:latin typeface="Verdana" pitchFamily="34" charset="0"/>
              </a:rPr>
              <a:t>ERP</a:t>
            </a:r>
            <a:r>
              <a:rPr lang="en-ZA" sz="2400" b="1" dirty="0" smtClean="0">
                <a:solidFill>
                  <a:schemeClr val="tx2"/>
                </a:solidFill>
                <a:latin typeface="Verdana" pitchFamily="34" charset="0"/>
              </a:rPr>
              <a:t>?</a:t>
            </a:r>
          </a:p>
          <a:p>
            <a:r>
              <a:rPr lang="en-ZA" sz="2400" b="1" dirty="0" smtClean="0">
                <a:solidFill>
                  <a:schemeClr val="tx2"/>
                </a:solidFill>
                <a:latin typeface="Verdana" pitchFamily="34" charset="0"/>
              </a:rPr>
              <a:t>Tables</a:t>
            </a:r>
            <a:endParaRPr lang="en-ZA" sz="2400" b="1" dirty="0">
              <a:solidFill>
                <a:schemeClr val="tx2"/>
              </a:solidFill>
              <a:latin typeface="Verdana" pitchFamily="34" charset="0"/>
            </a:endParaRPr>
          </a:p>
        </p:txBody>
      </p:sp>
      <p:pic>
        <p:nvPicPr>
          <p:cNvPr id="27651" name="Picture 3"/>
          <p:cNvPicPr>
            <a:picLocks noChangeAspect="1" noChangeArrowheads="1"/>
          </p:cNvPicPr>
          <p:nvPr/>
        </p:nvPicPr>
        <p:blipFill>
          <a:blip r:embed="rId3" cstate="print"/>
          <a:srcRect/>
          <a:stretch>
            <a:fillRect/>
          </a:stretch>
        </p:blipFill>
        <p:spPr bwMode="auto">
          <a:xfrm>
            <a:off x="3428992" y="1428736"/>
            <a:ext cx="2733675" cy="5314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What is an </a:t>
            </a:r>
            <a:r>
              <a:rPr lang="en-ZA" sz="2400" b="1" dirty="0" err="1" smtClean="0">
                <a:solidFill>
                  <a:schemeClr val="tx2"/>
                </a:solidFill>
                <a:latin typeface="Verdana" pitchFamily="34" charset="0"/>
              </a:rPr>
              <a:t>ERP</a:t>
            </a:r>
            <a:r>
              <a:rPr lang="en-ZA" sz="2400" b="1" dirty="0" smtClean="0">
                <a:solidFill>
                  <a:schemeClr val="tx2"/>
                </a:solidFill>
                <a:latin typeface="Verdana" pitchFamily="34" charset="0"/>
              </a:rPr>
              <a:t>?</a:t>
            </a:r>
          </a:p>
          <a:p>
            <a:r>
              <a:rPr lang="en-ZA" sz="2400" b="1" dirty="0" smtClean="0">
                <a:solidFill>
                  <a:schemeClr val="tx2"/>
                </a:solidFill>
                <a:latin typeface="Verdana" pitchFamily="34" charset="0"/>
              </a:rPr>
              <a:t>Executable programs</a:t>
            </a:r>
            <a:endParaRPr lang="en-ZA" sz="2400" b="1" dirty="0">
              <a:solidFill>
                <a:schemeClr val="tx2"/>
              </a:solidFill>
              <a:latin typeface="Verdana" pitchFamily="34" charset="0"/>
            </a:endParaRPr>
          </a:p>
        </p:txBody>
      </p:sp>
      <p:pic>
        <p:nvPicPr>
          <p:cNvPr id="11266" name="Picture 2" descr="image001"/>
          <p:cNvPicPr>
            <a:picLocks noChangeAspect="1" noChangeArrowheads="1"/>
          </p:cNvPicPr>
          <p:nvPr/>
        </p:nvPicPr>
        <p:blipFill>
          <a:blip r:embed="rId3" cstate="print"/>
          <a:srcRect/>
          <a:stretch>
            <a:fillRect/>
          </a:stretch>
        </p:blipFill>
        <p:spPr bwMode="auto">
          <a:xfrm>
            <a:off x="0" y="1357298"/>
            <a:ext cx="8953500" cy="7153275"/>
          </a:xfrm>
          <a:prstGeom prst="rect">
            <a:avLst/>
          </a:prstGeom>
          <a:noFill/>
          <a:ln w="9525">
            <a:noFill/>
            <a:miter lim="800000"/>
            <a:headEnd/>
            <a:tailEnd/>
          </a:ln>
        </p:spPr>
      </p:pic>
      <p:pic>
        <p:nvPicPr>
          <p:cNvPr id="11267" name="Picture 3"/>
          <p:cNvPicPr>
            <a:picLocks noChangeAspect="1" noChangeArrowheads="1"/>
          </p:cNvPicPr>
          <p:nvPr/>
        </p:nvPicPr>
        <p:blipFill>
          <a:blip r:embed="rId4" cstate="print"/>
          <a:srcRect/>
          <a:stretch>
            <a:fillRect/>
          </a:stretch>
        </p:blipFill>
        <p:spPr bwMode="auto">
          <a:xfrm>
            <a:off x="0" y="6229350"/>
            <a:ext cx="8963025" cy="628650"/>
          </a:xfrm>
          <a:prstGeom prst="rect">
            <a:avLst/>
          </a:prstGeom>
          <a:noFill/>
          <a:ln w="9525">
            <a:noFill/>
            <a:miter lim="800000"/>
            <a:headEnd/>
            <a:tailEnd/>
          </a:ln>
        </p:spPr>
      </p:pic>
      <p:sp>
        <p:nvSpPr>
          <p:cNvPr id="6" name="Oval 5"/>
          <p:cNvSpPr/>
          <p:nvPr/>
        </p:nvSpPr>
        <p:spPr>
          <a:xfrm>
            <a:off x="-142908" y="6286520"/>
            <a:ext cx="1714512" cy="5714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What is an </a:t>
            </a:r>
            <a:r>
              <a:rPr lang="en-ZA" sz="2400" b="1" dirty="0" err="1" smtClean="0">
                <a:solidFill>
                  <a:schemeClr val="tx2"/>
                </a:solidFill>
                <a:latin typeface="Verdana" pitchFamily="34" charset="0"/>
              </a:rPr>
              <a:t>ERP</a:t>
            </a:r>
            <a:r>
              <a:rPr lang="en-ZA" sz="2400" b="1" dirty="0" smtClean="0">
                <a:solidFill>
                  <a:schemeClr val="tx2"/>
                </a:solidFill>
                <a:latin typeface="Verdana" pitchFamily="34" charset="0"/>
              </a:rPr>
              <a:t>?</a:t>
            </a:r>
          </a:p>
          <a:p>
            <a:r>
              <a:rPr lang="en-ZA" sz="2400" b="1" dirty="0" smtClean="0">
                <a:solidFill>
                  <a:schemeClr val="tx2"/>
                </a:solidFill>
                <a:latin typeface="Verdana" pitchFamily="34" charset="0"/>
              </a:rPr>
              <a:t>Examples</a:t>
            </a:r>
            <a:endParaRPr lang="en-ZA" sz="2400" b="1" dirty="0">
              <a:solidFill>
                <a:schemeClr val="tx2"/>
              </a:solidFill>
              <a:latin typeface="Verdana" pitchFamily="34" charset="0"/>
            </a:endParaRPr>
          </a:p>
        </p:txBody>
      </p:sp>
      <p:sp>
        <p:nvSpPr>
          <p:cNvPr id="6" name="Oval 5"/>
          <p:cNvSpPr/>
          <p:nvPr/>
        </p:nvSpPr>
        <p:spPr>
          <a:xfrm>
            <a:off x="4286248" y="500042"/>
            <a:ext cx="1714512" cy="5714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674" name="Picture 2" descr="image001"/>
          <p:cNvPicPr>
            <a:picLocks noChangeAspect="1" noChangeArrowheads="1"/>
          </p:cNvPicPr>
          <p:nvPr/>
        </p:nvPicPr>
        <p:blipFill>
          <a:blip r:embed="rId3" cstate="print"/>
          <a:srcRect/>
          <a:stretch>
            <a:fillRect/>
          </a:stretch>
        </p:blipFill>
        <p:spPr bwMode="auto">
          <a:xfrm>
            <a:off x="0" y="0"/>
            <a:ext cx="11610975" cy="7019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001"/>
          <p:cNvPicPr>
            <a:picLocks noChangeAspect="1" noChangeArrowheads="1"/>
          </p:cNvPicPr>
          <p:nvPr/>
        </p:nvPicPr>
        <p:blipFill>
          <a:blip r:embed="rId3" cstate="print"/>
          <a:srcRect/>
          <a:stretch>
            <a:fillRect/>
          </a:stretch>
        </p:blipFill>
        <p:spPr bwMode="auto">
          <a:xfrm>
            <a:off x="857224" y="1500174"/>
            <a:ext cx="7086600" cy="5105400"/>
          </a:xfrm>
          <a:prstGeom prst="rect">
            <a:avLst/>
          </a:prstGeom>
          <a:noFill/>
          <a:ln w="9525">
            <a:noFill/>
            <a:miter lim="800000"/>
            <a:headEnd/>
            <a:tailEnd/>
          </a:ln>
        </p:spPr>
      </p:pic>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What is an </a:t>
            </a:r>
            <a:r>
              <a:rPr lang="en-ZA" sz="2400" b="1" dirty="0" err="1" smtClean="0">
                <a:solidFill>
                  <a:schemeClr val="tx2"/>
                </a:solidFill>
                <a:latin typeface="Verdana" pitchFamily="34" charset="0"/>
              </a:rPr>
              <a:t>ERP</a:t>
            </a:r>
            <a:r>
              <a:rPr lang="en-ZA" sz="2400" b="1" dirty="0" smtClean="0">
                <a:solidFill>
                  <a:schemeClr val="tx2"/>
                </a:solidFill>
                <a:latin typeface="Verdana" pitchFamily="34" charset="0"/>
              </a:rPr>
              <a:t>?</a:t>
            </a:r>
          </a:p>
          <a:p>
            <a:r>
              <a:rPr lang="en-ZA" sz="2400" b="1" dirty="0" smtClean="0">
                <a:solidFill>
                  <a:schemeClr val="tx2"/>
                </a:solidFill>
                <a:latin typeface="Verdana" pitchFamily="34" charset="0"/>
              </a:rPr>
              <a:t>Examples</a:t>
            </a:r>
            <a:endParaRPr lang="en-ZA" sz="2400" b="1" dirty="0">
              <a:solidFill>
                <a:schemeClr val="tx2"/>
              </a:solidFill>
              <a:latin typeface="Verdana" pitchFamily="34" charset="0"/>
            </a:endParaRPr>
          </a:p>
        </p:txBody>
      </p:sp>
      <p:sp>
        <p:nvSpPr>
          <p:cNvPr id="6" name="Oval 5"/>
          <p:cNvSpPr/>
          <p:nvPr/>
        </p:nvSpPr>
        <p:spPr>
          <a:xfrm>
            <a:off x="642910" y="2071678"/>
            <a:ext cx="1714512" cy="5714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What is an </a:t>
            </a:r>
            <a:r>
              <a:rPr lang="en-ZA" sz="2400" b="1" dirty="0" err="1" smtClean="0">
                <a:solidFill>
                  <a:schemeClr val="tx2"/>
                </a:solidFill>
                <a:latin typeface="Verdana" pitchFamily="34" charset="0"/>
              </a:rPr>
              <a:t>ERP</a:t>
            </a:r>
            <a:r>
              <a:rPr lang="en-ZA" sz="2400" b="1" dirty="0" smtClean="0">
                <a:solidFill>
                  <a:schemeClr val="tx2"/>
                </a:solidFill>
                <a:latin typeface="Verdana" pitchFamily="34" charset="0"/>
              </a:rPr>
              <a:t>?</a:t>
            </a:r>
          </a:p>
          <a:p>
            <a:r>
              <a:rPr lang="en-ZA" sz="2400" b="1" dirty="0" smtClean="0">
                <a:solidFill>
                  <a:schemeClr val="tx2"/>
                </a:solidFill>
                <a:latin typeface="Verdana" pitchFamily="34" charset="0"/>
              </a:rPr>
              <a:t>Examples</a:t>
            </a:r>
            <a:endParaRPr lang="en-ZA" sz="2400" b="1" dirty="0">
              <a:solidFill>
                <a:schemeClr val="tx2"/>
              </a:solidFill>
              <a:latin typeface="Verdana" pitchFamily="34" charset="0"/>
            </a:endParaRPr>
          </a:p>
        </p:txBody>
      </p:sp>
      <p:pic>
        <p:nvPicPr>
          <p:cNvPr id="20482" name="Picture 2" descr="image001"/>
          <p:cNvPicPr>
            <a:picLocks noChangeAspect="1" noChangeArrowheads="1"/>
          </p:cNvPicPr>
          <p:nvPr/>
        </p:nvPicPr>
        <p:blipFill>
          <a:blip r:embed="rId3" cstate="print"/>
          <a:srcRect/>
          <a:stretch>
            <a:fillRect/>
          </a:stretch>
        </p:blipFill>
        <p:spPr bwMode="auto">
          <a:xfrm>
            <a:off x="0" y="1409700"/>
            <a:ext cx="11972925" cy="5448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What is an </a:t>
            </a:r>
            <a:r>
              <a:rPr lang="en-ZA" sz="2400" b="1" dirty="0" err="1" smtClean="0">
                <a:solidFill>
                  <a:schemeClr val="tx2"/>
                </a:solidFill>
                <a:latin typeface="Verdana" pitchFamily="34" charset="0"/>
              </a:rPr>
              <a:t>ERP</a:t>
            </a:r>
            <a:r>
              <a:rPr lang="en-ZA" sz="2400" b="1" dirty="0" smtClean="0">
                <a:solidFill>
                  <a:schemeClr val="tx2"/>
                </a:solidFill>
                <a:latin typeface="Verdana" pitchFamily="34" charset="0"/>
              </a:rPr>
              <a:t>?</a:t>
            </a:r>
          </a:p>
          <a:p>
            <a:r>
              <a:rPr lang="en-ZA" sz="2400" b="1" dirty="0" smtClean="0">
                <a:solidFill>
                  <a:schemeClr val="tx2"/>
                </a:solidFill>
                <a:latin typeface="Verdana" pitchFamily="34" charset="0"/>
              </a:rPr>
              <a:t>Examples</a:t>
            </a:r>
            <a:endParaRPr lang="en-ZA" sz="2400" b="1" dirty="0">
              <a:solidFill>
                <a:schemeClr val="tx2"/>
              </a:solidFill>
              <a:latin typeface="Verdana" pitchFamily="34" charset="0"/>
            </a:endParaRPr>
          </a:p>
        </p:txBody>
      </p:sp>
      <p:pic>
        <p:nvPicPr>
          <p:cNvPr id="18435" name="Picture 3" descr="image001"/>
          <p:cNvPicPr>
            <a:picLocks noChangeAspect="1" noChangeArrowheads="1"/>
          </p:cNvPicPr>
          <p:nvPr/>
        </p:nvPicPr>
        <p:blipFill>
          <a:blip r:embed="rId3" cstate="print"/>
          <a:srcRect/>
          <a:stretch>
            <a:fillRect/>
          </a:stretch>
        </p:blipFill>
        <p:spPr bwMode="auto">
          <a:xfrm>
            <a:off x="0" y="1500174"/>
            <a:ext cx="11163300" cy="3848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What is an </a:t>
            </a:r>
            <a:r>
              <a:rPr lang="en-ZA" sz="2400" b="1" dirty="0" err="1" smtClean="0">
                <a:solidFill>
                  <a:schemeClr val="tx2"/>
                </a:solidFill>
                <a:latin typeface="Verdana" pitchFamily="34" charset="0"/>
              </a:rPr>
              <a:t>ERP</a:t>
            </a:r>
            <a:r>
              <a:rPr lang="en-ZA" sz="2400" b="1" dirty="0" smtClean="0">
                <a:solidFill>
                  <a:schemeClr val="tx2"/>
                </a:solidFill>
                <a:latin typeface="Verdana" pitchFamily="34" charset="0"/>
              </a:rPr>
              <a:t>?</a:t>
            </a:r>
          </a:p>
          <a:p>
            <a:r>
              <a:rPr lang="en-ZA" sz="2400" b="1" dirty="0" smtClean="0">
                <a:solidFill>
                  <a:schemeClr val="tx2"/>
                </a:solidFill>
                <a:latin typeface="Verdana" pitchFamily="34" charset="0"/>
              </a:rPr>
              <a:t>Example -- the @#$%^&amp;*XX^#%</a:t>
            </a:r>
          </a:p>
          <a:p>
            <a:r>
              <a:rPr lang="en-ZA" sz="2400" b="1" dirty="0" smtClean="0">
                <a:solidFill>
                  <a:schemeClr val="tx2"/>
                </a:solidFill>
                <a:latin typeface="Verdana" pitchFamily="34" charset="0"/>
              </a:rPr>
              <a:t>system has LOST my data!!!</a:t>
            </a:r>
            <a:endParaRPr lang="en-ZA" sz="2400" b="1" dirty="0">
              <a:solidFill>
                <a:schemeClr val="tx2"/>
              </a:solidFill>
              <a:latin typeface="Verdana" pitchFamily="34" charset="0"/>
            </a:endParaRPr>
          </a:p>
        </p:txBody>
      </p:sp>
      <p:pic>
        <p:nvPicPr>
          <p:cNvPr id="23554" name="Picture 2"/>
          <p:cNvPicPr>
            <a:picLocks noChangeAspect="1" noChangeArrowheads="1"/>
          </p:cNvPicPr>
          <p:nvPr/>
        </p:nvPicPr>
        <p:blipFill>
          <a:blip r:embed="rId3" cstate="print"/>
          <a:srcRect/>
          <a:stretch>
            <a:fillRect/>
          </a:stretch>
        </p:blipFill>
        <p:spPr bwMode="auto">
          <a:xfrm>
            <a:off x="1285852" y="1285860"/>
            <a:ext cx="6638925" cy="5133975"/>
          </a:xfrm>
          <a:prstGeom prst="rect">
            <a:avLst/>
          </a:prstGeom>
          <a:noFill/>
          <a:ln w="9525">
            <a:noFill/>
            <a:miter lim="800000"/>
            <a:headEnd/>
            <a:tailEnd/>
          </a:ln>
        </p:spPr>
      </p:pic>
      <p:sp>
        <p:nvSpPr>
          <p:cNvPr id="5" name="Oval 4"/>
          <p:cNvSpPr/>
          <p:nvPr/>
        </p:nvSpPr>
        <p:spPr>
          <a:xfrm>
            <a:off x="6143636" y="2857496"/>
            <a:ext cx="1714512" cy="57148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What is an </a:t>
            </a:r>
            <a:r>
              <a:rPr lang="en-ZA" sz="2400" b="1" dirty="0" err="1" smtClean="0">
                <a:solidFill>
                  <a:schemeClr val="tx2"/>
                </a:solidFill>
                <a:latin typeface="Verdana" pitchFamily="34" charset="0"/>
              </a:rPr>
              <a:t>ERP</a:t>
            </a:r>
            <a:r>
              <a:rPr lang="en-ZA" sz="2400" b="1" dirty="0" smtClean="0">
                <a:solidFill>
                  <a:schemeClr val="tx2"/>
                </a:solidFill>
                <a:latin typeface="Verdana" pitchFamily="34" charset="0"/>
              </a:rPr>
              <a:t>?</a:t>
            </a:r>
          </a:p>
          <a:p>
            <a:r>
              <a:rPr lang="en-ZA" sz="2400" b="1" dirty="0" smtClean="0">
                <a:solidFill>
                  <a:schemeClr val="tx2"/>
                </a:solidFill>
                <a:latin typeface="Verdana" pitchFamily="34" charset="0"/>
              </a:rPr>
              <a:t>Reports </a:t>
            </a:r>
            <a:endParaRPr lang="en-ZA" sz="2400" b="1" dirty="0">
              <a:solidFill>
                <a:schemeClr val="tx2"/>
              </a:solidFill>
              <a:latin typeface="Verdana" pitchFamily="34" charset="0"/>
            </a:endParaRPr>
          </a:p>
        </p:txBody>
      </p:sp>
      <p:pic>
        <p:nvPicPr>
          <p:cNvPr id="29698" name="Picture 2" descr="image001"/>
          <p:cNvPicPr>
            <a:picLocks noChangeAspect="1" noChangeArrowheads="1"/>
          </p:cNvPicPr>
          <p:nvPr/>
        </p:nvPicPr>
        <p:blipFill>
          <a:blip r:embed="rId3" cstate="print"/>
          <a:srcRect/>
          <a:stretch>
            <a:fillRect/>
          </a:stretch>
        </p:blipFill>
        <p:spPr bwMode="auto">
          <a:xfrm>
            <a:off x="357158" y="1571612"/>
            <a:ext cx="8296275" cy="3829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1769" y="1478781"/>
            <a:ext cx="3822700"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0225" y="4077072"/>
            <a:ext cx="2235200"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0"/>
          </p:nvPr>
        </p:nvSpPr>
        <p:spPr/>
        <p:txBody>
          <a:bodyPr/>
          <a:lstStyle/>
          <a:p>
            <a:pPr>
              <a:defRPr/>
            </a:pPr>
            <a:fld id="{A24D105A-4C78-4F33-9720-72AAAFDA314F}" type="slidenum">
              <a:rPr lang="en-US"/>
              <a:pPr>
                <a:defRPr/>
              </a:pPr>
              <a:t>3</a:t>
            </a:fld>
            <a:endParaRPr lang="en-US"/>
          </a:p>
        </p:txBody>
      </p:sp>
      <p:sp>
        <p:nvSpPr>
          <p:cNvPr id="27651" name="Rectangle 2"/>
          <p:cNvSpPr>
            <a:spLocks noGrp="1" noChangeArrowheads="1"/>
          </p:cNvSpPr>
          <p:nvPr>
            <p:ph type="title"/>
          </p:nvPr>
        </p:nvSpPr>
        <p:spPr>
          <a:xfrm>
            <a:off x="210547" y="188640"/>
            <a:ext cx="8610600" cy="762000"/>
          </a:xfrm>
        </p:spPr>
        <p:txBody>
          <a:bodyPr vert="horz" lIns="91440" tIns="45720" rIns="91440" bIns="45720" rtlCol="0" anchor="ctr">
            <a:noAutofit/>
          </a:bodyPr>
          <a:lstStyle/>
          <a:p>
            <a:pPr algn="l"/>
            <a:r>
              <a:rPr lang="en-ZA" sz="2400" b="1" dirty="0">
                <a:solidFill>
                  <a:srgbClr val="002060"/>
                </a:solidFill>
              </a:rPr>
              <a:t>This is NOT in a Text Book</a:t>
            </a:r>
            <a:endParaRPr lang="en-GB" sz="2400" b="1" dirty="0">
              <a:solidFill>
                <a:srgbClr val="002060"/>
              </a:solidFill>
            </a:endParaRPr>
          </a:p>
        </p:txBody>
      </p:sp>
      <p:sp>
        <p:nvSpPr>
          <p:cNvPr id="4100" name="Rectangle 3"/>
          <p:cNvSpPr>
            <a:spLocks noGrp="1" noChangeArrowheads="1"/>
          </p:cNvSpPr>
          <p:nvPr>
            <p:ph type="body" idx="1"/>
          </p:nvPr>
        </p:nvSpPr>
        <p:spPr>
          <a:xfrm>
            <a:off x="401047" y="1772816"/>
            <a:ext cx="8229600" cy="4525963"/>
          </a:xfrm>
        </p:spPr>
        <p:txBody>
          <a:bodyPr>
            <a:normAutofit fontScale="92500" lnSpcReduction="20000"/>
          </a:bodyPr>
          <a:lstStyle/>
          <a:p>
            <a:pPr eaLnBrk="1" hangingPunct="1"/>
            <a:r>
              <a:rPr lang="en-GB" sz="2000" dirty="0" smtClean="0"/>
              <a:t>Engineering</a:t>
            </a:r>
          </a:p>
          <a:p>
            <a:pPr eaLnBrk="1" hangingPunct="1"/>
            <a:r>
              <a:rPr lang="en-GB" sz="2000" dirty="0" smtClean="0"/>
              <a:t>Zoology</a:t>
            </a:r>
          </a:p>
          <a:p>
            <a:pPr eaLnBrk="1" hangingPunct="1"/>
            <a:r>
              <a:rPr lang="en-GB" sz="2000" dirty="0" smtClean="0"/>
              <a:t>Document cataloguing</a:t>
            </a:r>
          </a:p>
          <a:p>
            <a:pPr eaLnBrk="1" hangingPunct="1"/>
            <a:r>
              <a:rPr lang="en-GB" sz="2000" dirty="0" smtClean="0"/>
              <a:t>Military combat planning</a:t>
            </a:r>
          </a:p>
          <a:p>
            <a:pPr eaLnBrk="1" hangingPunct="1"/>
            <a:r>
              <a:rPr lang="en-GB" sz="2000" dirty="0" smtClean="0"/>
              <a:t>Methods of structured software design</a:t>
            </a:r>
          </a:p>
          <a:p>
            <a:pPr eaLnBrk="1" hangingPunct="1"/>
            <a:r>
              <a:rPr lang="en-GB" sz="2000" dirty="0" smtClean="0"/>
              <a:t>Strategic planning techniques</a:t>
            </a:r>
          </a:p>
          <a:p>
            <a:pPr eaLnBrk="1" hangingPunct="1"/>
            <a:r>
              <a:rPr lang="en-GB" sz="2000" dirty="0" err="1" smtClean="0"/>
              <a:t>etc</a:t>
            </a:r>
            <a:endParaRPr lang="en-GB" sz="2000" dirty="0" smtClean="0"/>
          </a:p>
          <a:p>
            <a:pPr eaLnBrk="1" hangingPunct="1"/>
            <a:r>
              <a:rPr lang="en-GB" sz="2000" dirty="0" smtClean="0"/>
              <a:t>Dozens of pulse measurements – what does NOT work and what does</a:t>
            </a:r>
          </a:p>
          <a:p>
            <a:pPr eaLnBrk="1" hangingPunct="1"/>
            <a:r>
              <a:rPr lang="en-GB" sz="2000" dirty="0" smtClean="0"/>
              <a:t>Cataloguing and analysing findings</a:t>
            </a:r>
          </a:p>
          <a:p>
            <a:pPr eaLnBrk="1" hangingPunct="1"/>
            <a:r>
              <a:rPr lang="en-GB" sz="2000" dirty="0" smtClean="0"/>
              <a:t>Trial and error</a:t>
            </a:r>
          </a:p>
          <a:p>
            <a:pPr eaLnBrk="1" hangingPunct="1"/>
            <a:r>
              <a:rPr lang="en-GB" sz="2000" dirty="0" smtClean="0"/>
              <a:t>Never did process BUT produced excellent results</a:t>
            </a:r>
          </a:p>
          <a:p>
            <a:pPr eaLnBrk="1" hangingPunct="1"/>
            <a:r>
              <a:rPr lang="en-GB" sz="2000" dirty="0" smtClean="0"/>
              <a:t>Then a client told me I was incompetent because I did not do process </a:t>
            </a:r>
            <a:r>
              <a:rPr lang="en-GB" sz="2000" dirty="0" smtClean="0">
                <a:sym typeface="Wingdings" pitchFamily="2" charset="2"/>
              </a:rPr>
              <a:t></a:t>
            </a:r>
            <a:endParaRPr lang="en-GB" sz="2000" dirty="0" smtClean="0"/>
          </a:p>
          <a:p>
            <a:pPr eaLnBrk="1" hangingPunct="1"/>
            <a:r>
              <a:rPr lang="en-GB" sz="2000" dirty="0" smtClean="0"/>
              <a:t>Proven conclusively process close to irrelevant for ERP implementation</a:t>
            </a:r>
          </a:p>
        </p:txBody>
      </p:sp>
      <p:sp>
        <p:nvSpPr>
          <p:cNvPr id="5" name="TextBox 4"/>
          <p:cNvSpPr txBox="1">
            <a:spLocks noChangeArrowheads="1"/>
          </p:cNvSpPr>
          <p:nvPr/>
        </p:nvSpPr>
        <p:spPr bwMode="auto">
          <a:xfrm>
            <a:off x="2535441" y="6421187"/>
            <a:ext cx="3960813" cy="396875"/>
          </a:xfrm>
          <a:prstGeom prst="rect">
            <a:avLst/>
          </a:prstGeom>
          <a:solidFill>
            <a:schemeClr val="accent1"/>
          </a:solidFill>
          <a:ln w="50800">
            <a:solidFill>
              <a:srgbClr val="00206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20000"/>
              </a:spcBef>
            </a:pPr>
            <a:r>
              <a:rPr lang="en-GB" sz="2000">
                <a:latin typeface="Arial" pitchFamily="34" charset="0"/>
              </a:rPr>
              <a:t>Process is at BEST an output</a:t>
            </a:r>
          </a:p>
        </p:txBody>
      </p:sp>
    </p:spTree>
    <p:extLst>
      <p:ext uri="{BB962C8B-B14F-4D97-AF65-F5344CB8AC3E}">
        <p14:creationId xmlns:p14="http://schemas.microsoft.com/office/powerpoint/2010/main" val="973289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500"/>
                                        <p:tgtEl>
                                          <p:spTgt spid="4100">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100">
                                            <p:txEl>
                                              <p:pRg st="1" end="1"/>
                                            </p:txEl>
                                          </p:spTgt>
                                        </p:tgtEl>
                                        <p:attrNameLst>
                                          <p:attrName>style.visibility</p:attrName>
                                        </p:attrNameLst>
                                      </p:cBhvr>
                                      <p:to>
                                        <p:strVal val="visible"/>
                                      </p:to>
                                    </p:set>
                                    <p:animEffect transition="in" filter="fade">
                                      <p:cBhvr>
                                        <p:cTn id="11" dur="500"/>
                                        <p:tgtEl>
                                          <p:spTgt spid="4100">
                                            <p:txEl>
                                              <p:pRg st="1" end="1"/>
                                            </p:txEl>
                                          </p:spTgt>
                                        </p:tgtEl>
                                      </p:cBhvr>
                                    </p:animEffect>
                                  </p:childTnLst>
                                </p:cTn>
                              </p:par>
                            </p:childTnLst>
                          </p:cTn>
                        </p:par>
                        <p:par>
                          <p:cTn id="12" fill="hold" nodeType="afterGroup">
                            <p:stCondLst>
                              <p:cond delay="1000"/>
                            </p:stCondLst>
                            <p:childTnLst>
                              <p:par>
                                <p:cTn id="13" presetID="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par>
                          <p:cTn id="17" fill="hold" nodeType="afterGroup">
                            <p:stCondLst>
                              <p:cond delay="1500"/>
                            </p:stCondLst>
                            <p:childTnLst>
                              <p:par>
                                <p:cTn id="18" presetID="10" presetClass="entr" presetSubtype="0" fill="hold" nodeType="afterEffect">
                                  <p:stCondLst>
                                    <p:cond delay="0"/>
                                  </p:stCondLst>
                                  <p:childTnLst>
                                    <p:set>
                                      <p:cBhvr>
                                        <p:cTn id="19" dur="1" fill="hold">
                                          <p:stCondLst>
                                            <p:cond delay="0"/>
                                          </p:stCondLst>
                                        </p:cTn>
                                        <p:tgtEl>
                                          <p:spTgt spid="4100">
                                            <p:txEl>
                                              <p:pRg st="2" end="2"/>
                                            </p:txEl>
                                          </p:spTgt>
                                        </p:tgtEl>
                                        <p:attrNameLst>
                                          <p:attrName>style.visibility</p:attrName>
                                        </p:attrNameLst>
                                      </p:cBhvr>
                                      <p:to>
                                        <p:strVal val="visible"/>
                                      </p:to>
                                    </p:set>
                                    <p:animEffect transition="in" filter="fade">
                                      <p:cBhvr>
                                        <p:cTn id="20" dur="500"/>
                                        <p:tgtEl>
                                          <p:spTgt spid="4100">
                                            <p:txEl>
                                              <p:pRg st="2" end="2"/>
                                            </p:txEl>
                                          </p:spTgt>
                                        </p:tgtEl>
                                      </p:cBhvr>
                                    </p:animEffect>
                                  </p:childTnLst>
                                </p:cTn>
                              </p:par>
                            </p:childTnLst>
                          </p:cTn>
                        </p:par>
                        <p:par>
                          <p:cTn id="21" fill="hold" nodeType="afterGroup">
                            <p:stCondLst>
                              <p:cond delay="2000"/>
                            </p:stCondLst>
                            <p:childTnLst>
                              <p:par>
                                <p:cTn id="22" presetID="10" presetClass="entr" presetSubtype="0" fill="hold" nodeType="afterEffect">
                                  <p:stCondLst>
                                    <p:cond delay="0"/>
                                  </p:stCondLst>
                                  <p:childTnLst>
                                    <p:set>
                                      <p:cBhvr>
                                        <p:cTn id="23" dur="1" fill="hold">
                                          <p:stCondLst>
                                            <p:cond delay="0"/>
                                          </p:stCondLst>
                                        </p:cTn>
                                        <p:tgtEl>
                                          <p:spTgt spid="4100">
                                            <p:txEl>
                                              <p:pRg st="3" end="3"/>
                                            </p:txEl>
                                          </p:spTgt>
                                        </p:tgtEl>
                                        <p:attrNameLst>
                                          <p:attrName>style.visibility</p:attrName>
                                        </p:attrNameLst>
                                      </p:cBhvr>
                                      <p:to>
                                        <p:strVal val="visible"/>
                                      </p:to>
                                    </p:set>
                                    <p:animEffect transition="in" filter="fade">
                                      <p:cBhvr>
                                        <p:cTn id="24" dur="500"/>
                                        <p:tgtEl>
                                          <p:spTgt spid="4100">
                                            <p:txEl>
                                              <p:pRg st="3" end="3"/>
                                            </p:txEl>
                                          </p:spTgt>
                                        </p:tgtEl>
                                      </p:cBhvr>
                                    </p:animEffect>
                                  </p:childTnLst>
                                </p:cTn>
                              </p:par>
                            </p:childTnLst>
                          </p:cTn>
                        </p:par>
                        <p:par>
                          <p:cTn id="25" fill="hold" nodeType="afterGroup">
                            <p:stCondLst>
                              <p:cond delay="2500"/>
                            </p:stCondLst>
                            <p:childTnLst>
                              <p:par>
                                <p:cTn id="26" presetID="10" presetClass="entr" presetSubtype="0" fill="hold" nodeType="afterEffect">
                                  <p:stCondLst>
                                    <p:cond delay="0"/>
                                  </p:stCondLst>
                                  <p:childTnLst>
                                    <p:set>
                                      <p:cBhvr>
                                        <p:cTn id="27" dur="1" fill="hold">
                                          <p:stCondLst>
                                            <p:cond delay="0"/>
                                          </p:stCondLst>
                                        </p:cTn>
                                        <p:tgtEl>
                                          <p:spTgt spid="4100">
                                            <p:txEl>
                                              <p:pRg st="4" end="4"/>
                                            </p:txEl>
                                          </p:spTgt>
                                        </p:tgtEl>
                                        <p:attrNameLst>
                                          <p:attrName>style.visibility</p:attrName>
                                        </p:attrNameLst>
                                      </p:cBhvr>
                                      <p:to>
                                        <p:strVal val="visible"/>
                                      </p:to>
                                    </p:set>
                                    <p:animEffect transition="in" filter="fade">
                                      <p:cBhvr>
                                        <p:cTn id="28" dur="500"/>
                                        <p:tgtEl>
                                          <p:spTgt spid="4100">
                                            <p:txEl>
                                              <p:pRg st="4" end="4"/>
                                            </p:txEl>
                                          </p:spTgt>
                                        </p:tgtEl>
                                      </p:cBhvr>
                                    </p:animEffect>
                                  </p:childTnLst>
                                </p:cTn>
                              </p:par>
                            </p:childTnLst>
                          </p:cTn>
                        </p:par>
                        <p:par>
                          <p:cTn id="29" fill="hold" nodeType="afterGroup">
                            <p:stCondLst>
                              <p:cond delay="3000"/>
                            </p:stCondLst>
                            <p:childTnLst>
                              <p:par>
                                <p:cTn id="30" presetID="10" presetClass="entr" presetSubtype="0" fill="hold" nodeType="afterEffect">
                                  <p:stCondLst>
                                    <p:cond delay="0"/>
                                  </p:stCondLst>
                                  <p:childTnLst>
                                    <p:set>
                                      <p:cBhvr>
                                        <p:cTn id="31" dur="1" fill="hold">
                                          <p:stCondLst>
                                            <p:cond delay="0"/>
                                          </p:stCondLst>
                                        </p:cTn>
                                        <p:tgtEl>
                                          <p:spTgt spid="4100">
                                            <p:txEl>
                                              <p:pRg st="5" end="5"/>
                                            </p:txEl>
                                          </p:spTgt>
                                        </p:tgtEl>
                                        <p:attrNameLst>
                                          <p:attrName>style.visibility</p:attrName>
                                        </p:attrNameLst>
                                      </p:cBhvr>
                                      <p:to>
                                        <p:strVal val="visible"/>
                                      </p:to>
                                    </p:set>
                                    <p:animEffect transition="in" filter="fade">
                                      <p:cBhvr>
                                        <p:cTn id="32" dur="500"/>
                                        <p:tgtEl>
                                          <p:spTgt spid="4100">
                                            <p:txEl>
                                              <p:pRg st="5" end="5"/>
                                            </p:txEl>
                                          </p:spTgt>
                                        </p:tgtEl>
                                      </p:cBhvr>
                                    </p:animEffect>
                                  </p:childTnLst>
                                </p:cTn>
                              </p:par>
                            </p:childTnLst>
                          </p:cTn>
                        </p:par>
                        <p:par>
                          <p:cTn id="33" fill="hold" nodeType="afterGroup">
                            <p:stCondLst>
                              <p:cond delay="3500"/>
                            </p:stCondLst>
                            <p:childTnLst>
                              <p:par>
                                <p:cTn id="34" presetID="10" presetClass="entr" presetSubtype="0" fill="hold" nodeType="afterEffect">
                                  <p:stCondLst>
                                    <p:cond delay="0"/>
                                  </p:stCondLst>
                                  <p:childTnLst>
                                    <p:set>
                                      <p:cBhvr>
                                        <p:cTn id="35" dur="1" fill="hold">
                                          <p:stCondLst>
                                            <p:cond delay="0"/>
                                          </p:stCondLst>
                                        </p:cTn>
                                        <p:tgtEl>
                                          <p:spTgt spid="4100">
                                            <p:txEl>
                                              <p:pRg st="6" end="6"/>
                                            </p:txEl>
                                          </p:spTgt>
                                        </p:tgtEl>
                                        <p:attrNameLst>
                                          <p:attrName>style.visibility</p:attrName>
                                        </p:attrNameLst>
                                      </p:cBhvr>
                                      <p:to>
                                        <p:strVal val="visible"/>
                                      </p:to>
                                    </p:set>
                                    <p:animEffect transition="in" filter="fade">
                                      <p:cBhvr>
                                        <p:cTn id="36" dur="500"/>
                                        <p:tgtEl>
                                          <p:spTgt spid="4100">
                                            <p:txEl>
                                              <p:pRg st="6" end="6"/>
                                            </p:txEl>
                                          </p:spTgt>
                                        </p:tgtEl>
                                      </p:cBhvr>
                                    </p:animEffect>
                                  </p:childTnLst>
                                </p:cTn>
                              </p:par>
                            </p:childTnLst>
                          </p:cTn>
                        </p:par>
                        <p:par>
                          <p:cTn id="37" fill="hold" nodeType="afterGroup">
                            <p:stCondLst>
                              <p:cond delay="4000"/>
                            </p:stCondLst>
                            <p:childTnLst>
                              <p:par>
                                <p:cTn id="38" presetID="10" presetClass="entr" presetSubtype="0" fill="hold" nodeType="afterEffect">
                                  <p:stCondLst>
                                    <p:cond delay="0"/>
                                  </p:stCondLst>
                                  <p:childTnLst>
                                    <p:set>
                                      <p:cBhvr>
                                        <p:cTn id="39" dur="1" fill="hold">
                                          <p:stCondLst>
                                            <p:cond delay="0"/>
                                          </p:stCondLst>
                                        </p:cTn>
                                        <p:tgtEl>
                                          <p:spTgt spid="4100">
                                            <p:txEl>
                                              <p:pRg st="7" end="7"/>
                                            </p:txEl>
                                          </p:spTgt>
                                        </p:tgtEl>
                                        <p:attrNameLst>
                                          <p:attrName>style.visibility</p:attrName>
                                        </p:attrNameLst>
                                      </p:cBhvr>
                                      <p:to>
                                        <p:strVal val="visible"/>
                                      </p:to>
                                    </p:set>
                                    <p:animEffect transition="in" filter="fade">
                                      <p:cBhvr>
                                        <p:cTn id="40" dur="500"/>
                                        <p:tgtEl>
                                          <p:spTgt spid="4100">
                                            <p:txEl>
                                              <p:pRg st="7" end="7"/>
                                            </p:txEl>
                                          </p:spTgt>
                                        </p:tgtEl>
                                      </p:cBhvr>
                                    </p:animEffect>
                                  </p:childTnLst>
                                </p:cTn>
                              </p:par>
                            </p:childTnLst>
                          </p:cTn>
                        </p:par>
                        <p:par>
                          <p:cTn id="41" fill="hold" nodeType="afterGroup">
                            <p:stCondLst>
                              <p:cond delay="4500"/>
                            </p:stCondLst>
                            <p:childTnLst>
                              <p:par>
                                <p:cTn id="42" presetID="10" presetClass="entr" presetSubtype="0" fill="hold" nodeType="afterEffect">
                                  <p:stCondLst>
                                    <p:cond delay="0"/>
                                  </p:stCondLst>
                                  <p:childTnLst>
                                    <p:set>
                                      <p:cBhvr>
                                        <p:cTn id="43" dur="1" fill="hold">
                                          <p:stCondLst>
                                            <p:cond delay="0"/>
                                          </p:stCondLst>
                                        </p:cTn>
                                        <p:tgtEl>
                                          <p:spTgt spid="4100">
                                            <p:txEl>
                                              <p:pRg st="8" end="8"/>
                                            </p:txEl>
                                          </p:spTgt>
                                        </p:tgtEl>
                                        <p:attrNameLst>
                                          <p:attrName>style.visibility</p:attrName>
                                        </p:attrNameLst>
                                      </p:cBhvr>
                                      <p:to>
                                        <p:strVal val="visible"/>
                                      </p:to>
                                    </p:set>
                                    <p:animEffect transition="in" filter="fade">
                                      <p:cBhvr>
                                        <p:cTn id="44" dur="500"/>
                                        <p:tgtEl>
                                          <p:spTgt spid="4100">
                                            <p:txEl>
                                              <p:pRg st="8" end="8"/>
                                            </p:txEl>
                                          </p:spTgt>
                                        </p:tgtEl>
                                      </p:cBhvr>
                                    </p:animEffect>
                                  </p:childTnLst>
                                </p:cTn>
                              </p:par>
                            </p:childTnLst>
                          </p:cTn>
                        </p:par>
                        <p:par>
                          <p:cTn id="45" fill="hold" nodeType="afterGroup">
                            <p:stCondLst>
                              <p:cond delay="5000"/>
                            </p:stCondLst>
                            <p:childTnLst>
                              <p:par>
                                <p:cTn id="46" presetID="10" presetClass="entr" presetSubtype="0" fill="hold" nodeType="afterEffect">
                                  <p:stCondLst>
                                    <p:cond delay="0"/>
                                  </p:stCondLst>
                                  <p:childTnLst>
                                    <p:set>
                                      <p:cBhvr>
                                        <p:cTn id="47" dur="1" fill="hold">
                                          <p:stCondLst>
                                            <p:cond delay="0"/>
                                          </p:stCondLst>
                                        </p:cTn>
                                        <p:tgtEl>
                                          <p:spTgt spid="4100">
                                            <p:txEl>
                                              <p:pRg st="9" end="9"/>
                                            </p:txEl>
                                          </p:spTgt>
                                        </p:tgtEl>
                                        <p:attrNameLst>
                                          <p:attrName>style.visibility</p:attrName>
                                        </p:attrNameLst>
                                      </p:cBhvr>
                                      <p:to>
                                        <p:strVal val="visible"/>
                                      </p:to>
                                    </p:set>
                                    <p:animEffect transition="in" filter="fade">
                                      <p:cBhvr>
                                        <p:cTn id="48" dur="500"/>
                                        <p:tgtEl>
                                          <p:spTgt spid="4100">
                                            <p:txEl>
                                              <p:pRg st="9" end="9"/>
                                            </p:txEl>
                                          </p:spTgt>
                                        </p:tgtEl>
                                      </p:cBhvr>
                                    </p:animEffect>
                                  </p:childTnLst>
                                </p:cTn>
                              </p:par>
                            </p:childTnLst>
                          </p:cTn>
                        </p:par>
                        <p:par>
                          <p:cTn id="49" fill="hold" nodeType="afterGroup">
                            <p:stCondLst>
                              <p:cond delay="5500"/>
                            </p:stCondLst>
                            <p:childTnLst>
                              <p:par>
                                <p:cTn id="50" presetID="10" presetClass="entr" presetSubtype="0" fill="hold" nodeType="afterEffect">
                                  <p:stCondLst>
                                    <p:cond delay="0"/>
                                  </p:stCondLst>
                                  <p:childTnLst>
                                    <p:set>
                                      <p:cBhvr>
                                        <p:cTn id="51" dur="1" fill="hold">
                                          <p:stCondLst>
                                            <p:cond delay="0"/>
                                          </p:stCondLst>
                                        </p:cTn>
                                        <p:tgtEl>
                                          <p:spTgt spid="4100">
                                            <p:txEl>
                                              <p:pRg st="10" end="10"/>
                                            </p:txEl>
                                          </p:spTgt>
                                        </p:tgtEl>
                                        <p:attrNameLst>
                                          <p:attrName>style.visibility</p:attrName>
                                        </p:attrNameLst>
                                      </p:cBhvr>
                                      <p:to>
                                        <p:strVal val="visible"/>
                                      </p:to>
                                    </p:set>
                                    <p:animEffect transition="in" filter="fade">
                                      <p:cBhvr>
                                        <p:cTn id="52" dur="500"/>
                                        <p:tgtEl>
                                          <p:spTgt spid="4100">
                                            <p:txEl>
                                              <p:pRg st="10" end="10"/>
                                            </p:txEl>
                                          </p:spTgt>
                                        </p:tgtEl>
                                      </p:cBhvr>
                                    </p:animEffect>
                                  </p:childTnLst>
                                </p:cTn>
                              </p:par>
                            </p:childTnLst>
                          </p:cTn>
                        </p:par>
                        <p:par>
                          <p:cTn id="53" fill="hold" nodeType="afterGroup">
                            <p:stCondLst>
                              <p:cond delay="6000"/>
                            </p:stCondLst>
                            <p:childTnLst>
                              <p:par>
                                <p:cTn id="54" presetID="10" presetClass="entr" presetSubtype="0" fill="hold" nodeType="afterEffect">
                                  <p:stCondLst>
                                    <p:cond delay="0"/>
                                  </p:stCondLst>
                                  <p:childTnLst>
                                    <p:set>
                                      <p:cBhvr>
                                        <p:cTn id="55" dur="1" fill="hold">
                                          <p:stCondLst>
                                            <p:cond delay="0"/>
                                          </p:stCondLst>
                                        </p:cTn>
                                        <p:tgtEl>
                                          <p:spTgt spid="4100">
                                            <p:txEl>
                                              <p:pRg st="11" end="11"/>
                                            </p:txEl>
                                          </p:spTgt>
                                        </p:tgtEl>
                                        <p:attrNameLst>
                                          <p:attrName>style.visibility</p:attrName>
                                        </p:attrNameLst>
                                      </p:cBhvr>
                                      <p:to>
                                        <p:strVal val="visible"/>
                                      </p:to>
                                    </p:set>
                                    <p:animEffect transition="in" filter="fade">
                                      <p:cBhvr>
                                        <p:cTn id="56" dur="500"/>
                                        <p:tgtEl>
                                          <p:spTgt spid="4100">
                                            <p:txEl>
                                              <p:pRg st="11" end="11"/>
                                            </p:txEl>
                                          </p:spTgt>
                                        </p:tgtEl>
                                      </p:cBhvr>
                                    </p:animEffect>
                                  </p:childTnLst>
                                </p:cTn>
                              </p:par>
                            </p:childTnLst>
                          </p:cTn>
                        </p:par>
                        <p:par>
                          <p:cTn id="57" fill="hold" nodeType="afterGroup">
                            <p:stCondLst>
                              <p:cond delay="6500"/>
                            </p:stCondLst>
                            <p:childTnLst>
                              <p:par>
                                <p:cTn id="58" presetID="10" presetClass="entr" presetSubtype="0" fill="hold" nodeType="afterEffect">
                                  <p:stCondLst>
                                    <p:cond delay="0"/>
                                  </p:stCondLst>
                                  <p:childTnLst>
                                    <p:set>
                                      <p:cBhvr>
                                        <p:cTn id="59" dur="1" fill="hold">
                                          <p:stCondLst>
                                            <p:cond delay="0"/>
                                          </p:stCondLst>
                                        </p:cTn>
                                        <p:tgtEl>
                                          <p:spTgt spid="4100">
                                            <p:txEl>
                                              <p:pRg st="12" end="12"/>
                                            </p:txEl>
                                          </p:spTgt>
                                        </p:tgtEl>
                                        <p:attrNameLst>
                                          <p:attrName>style.visibility</p:attrName>
                                        </p:attrNameLst>
                                      </p:cBhvr>
                                      <p:to>
                                        <p:strVal val="visible"/>
                                      </p:to>
                                    </p:set>
                                    <p:animEffect transition="in" filter="fade">
                                      <p:cBhvr>
                                        <p:cTn id="60" dur="500"/>
                                        <p:tgtEl>
                                          <p:spTgt spid="4100">
                                            <p:txEl>
                                              <p:pRg st="12" end="12"/>
                                            </p:txEl>
                                          </p:spTgt>
                                        </p:tgtEl>
                                      </p:cBhvr>
                                    </p:animEffect>
                                  </p:childTnLst>
                                </p:cTn>
                              </p:par>
                            </p:childTnLst>
                          </p:cTn>
                        </p:par>
                        <p:par>
                          <p:cTn id="61" fill="hold" nodeType="afterGroup">
                            <p:stCondLst>
                              <p:cond delay="7000"/>
                            </p:stCondLst>
                            <p:childTnLst>
                              <p:par>
                                <p:cTn id="62" presetID="2" presetClass="entr" presetSubtype="1" fill="hold" grpId="0" nodeType="afterEffect">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cBhvr additive="base">
                                        <p:cTn id="64" dur="1000" fill="hold"/>
                                        <p:tgtEl>
                                          <p:spTgt spid="5"/>
                                        </p:tgtEl>
                                        <p:attrNameLst>
                                          <p:attrName>ppt_x</p:attrName>
                                        </p:attrNameLst>
                                      </p:cBhvr>
                                      <p:tavLst>
                                        <p:tav tm="0">
                                          <p:val>
                                            <p:strVal val="#ppt_x"/>
                                          </p:val>
                                        </p:tav>
                                        <p:tav tm="100000">
                                          <p:val>
                                            <p:strVal val="#ppt_x"/>
                                          </p:val>
                                        </p:tav>
                                      </p:tavLst>
                                    </p:anim>
                                    <p:anim calcmode="lin" valueType="num">
                                      <p:cBhvr additive="base">
                                        <p:cTn id="65" dur="1000" fill="hold"/>
                                        <p:tgtEl>
                                          <p:spTgt spid="5"/>
                                        </p:tgtEl>
                                        <p:attrNameLst>
                                          <p:attrName>ppt_y</p:attrName>
                                        </p:attrNameLst>
                                      </p:cBhvr>
                                      <p:tavLst>
                                        <p:tav tm="0">
                                          <p:val>
                                            <p:strVal val="0-#ppt_h/2"/>
                                          </p:val>
                                        </p:tav>
                                        <p:tav tm="100000">
                                          <p:val>
                                            <p:strVal val="#ppt_y"/>
                                          </p:val>
                                        </p:tav>
                                      </p:tavLst>
                                    </p:anim>
                                  </p:childTnLst>
                                </p:cTn>
                              </p:par>
                            </p:childTnLst>
                          </p:cTn>
                        </p:par>
                        <p:par>
                          <p:cTn id="66" fill="hold" nodeType="afterGroup">
                            <p:stCondLst>
                              <p:cond delay="8000"/>
                            </p:stCondLst>
                            <p:childTnLst>
                              <p:par>
                                <p:cTn id="67" presetID="10" presetClass="entr" presetSubtype="0" fill="hold" nodeType="after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What is an </a:t>
            </a:r>
            <a:r>
              <a:rPr lang="en-ZA" sz="2400" b="1" dirty="0" err="1" smtClean="0">
                <a:solidFill>
                  <a:schemeClr val="tx2"/>
                </a:solidFill>
                <a:latin typeface="Verdana" pitchFamily="34" charset="0"/>
              </a:rPr>
              <a:t>ERP</a:t>
            </a:r>
            <a:r>
              <a:rPr lang="en-ZA" sz="2400" b="1" dirty="0" smtClean="0">
                <a:solidFill>
                  <a:schemeClr val="tx2"/>
                </a:solidFill>
                <a:latin typeface="Verdana" pitchFamily="34" charset="0"/>
              </a:rPr>
              <a:t>?</a:t>
            </a:r>
          </a:p>
          <a:p>
            <a:r>
              <a:rPr lang="en-ZA" sz="2400" b="1" dirty="0" smtClean="0">
                <a:solidFill>
                  <a:schemeClr val="tx2"/>
                </a:solidFill>
                <a:latin typeface="Verdana" pitchFamily="34" charset="0"/>
              </a:rPr>
              <a:t>Examples</a:t>
            </a:r>
            <a:endParaRPr lang="en-ZA" sz="2400" b="1" dirty="0">
              <a:solidFill>
                <a:schemeClr val="tx2"/>
              </a:solidFill>
              <a:latin typeface="Verdana" pitchFamily="34" charset="0"/>
            </a:endParaRPr>
          </a:p>
        </p:txBody>
      </p:sp>
      <p:pic>
        <p:nvPicPr>
          <p:cNvPr id="30722" name="Picture 2" descr="image002"/>
          <p:cNvPicPr>
            <a:picLocks noChangeAspect="1" noChangeArrowheads="1"/>
          </p:cNvPicPr>
          <p:nvPr/>
        </p:nvPicPr>
        <p:blipFill>
          <a:blip r:embed="rId3" cstate="print"/>
          <a:srcRect/>
          <a:stretch>
            <a:fillRect/>
          </a:stretch>
        </p:blipFill>
        <p:spPr bwMode="auto">
          <a:xfrm>
            <a:off x="-32" y="-24"/>
            <a:ext cx="12192000" cy="7372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What is an </a:t>
            </a:r>
            <a:r>
              <a:rPr lang="en-ZA" sz="2400" b="1" dirty="0" err="1" smtClean="0">
                <a:solidFill>
                  <a:schemeClr val="tx2"/>
                </a:solidFill>
                <a:latin typeface="Verdana" pitchFamily="34" charset="0"/>
              </a:rPr>
              <a:t>ERP</a:t>
            </a:r>
            <a:r>
              <a:rPr lang="en-ZA" sz="2400" b="1" dirty="0" smtClean="0">
                <a:solidFill>
                  <a:schemeClr val="tx2"/>
                </a:solidFill>
                <a:latin typeface="Verdana" pitchFamily="34" charset="0"/>
              </a:rPr>
              <a:t>?</a:t>
            </a:r>
          </a:p>
          <a:p>
            <a:r>
              <a:rPr lang="en-ZA" sz="2400" b="1" dirty="0" smtClean="0">
                <a:solidFill>
                  <a:schemeClr val="tx2"/>
                </a:solidFill>
                <a:latin typeface="Verdana" pitchFamily="34" charset="0"/>
              </a:rPr>
              <a:t>Reports</a:t>
            </a:r>
            <a:endParaRPr lang="en-ZA" sz="2400" b="1" dirty="0">
              <a:solidFill>
                <a:schemeClr val="tx2"/>
              </a:solidFill>
              <a:latin typeface="Verdana" pitchFamily="34" charset="0"/>
            </a:endParaRPr>
          </a:p>
        </p:txBody>
      </p:sp>
      <p:pic>
        <p:nvPicPr>
          <p:cNvPr id="31746" name="Picture 3" descr="image004"/>
          <p:cNvPicPr>
            <a:picLocks noChangeAspect="1" noChangeArrowheads="1"/>
          </p:cNvPicPr>
          <p:nvPr/>
        </p:nvPicPr>
        <p:blipFill>
          <a:blip r:embed="rId3" cstate="print"/>
          <a:srcRect/>
          <a:stretch>
            <a:fillRect/>
          </a:stretch>
        </p:blipFill>
        <p:spPr bwMode="auto">
          <a:xfrm>
            <a:off x="71406" y="1447838"/>
            <a:ext cx="12192000" cy="7410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What is an </a:t>
            </a:r>
            <a:r>
              <a:rPr lang="en-ZA" sz="2400" b="1" dirty="0" err="1" smtClean="0">
                <a:solidFill>
                  <a:schemeClr val="tx2"/>
                </a:solidFill>
                <a:latin typeface="Verdana" pitchFamily="34" charset="0"/>
              </a:rPr>
              <a:t>ERP</a:t>
            </a:r>
            <a:r>
              <a:rPr lang="en-ZA" sz="2400" b="1" dirty="0" smtClean="0">
                <a:solidFill>
                  <a:schemeClr val="tx2"/>
                </a:solidFill>
                <a:latin typeface="Verdana" pitchFamily="34" charset="0"/>
              </a:rPr>
              <a:t>?</a:t>
            </a:r>
          </a:p>
          <a:p>
            <a:r>
              <a:rPr lang="en-ZA" sz="2400" b="1" dirty="0" smtClean="0">
                <a:solidFill>
                  <a:schemeClr val="tx2"/>
                </a:solidFill>
                <a:latin typeface="Verdana" pitchFamily="34" charset="0"/>
              </a:rPr>
              <a:t>REALLY?</a:t>
            </a:r>
            <a:endParaRPr lang="en-ZA" sz="2400" b="1" dirty="0">
              <a:solidFill>
                <a:schemeClr val="tx2"/>
              </a:solidFill>
              <a:latin typeface="Verdana" pitchFamily="34" charset="0"/>
            </a:endParaRPr>
          </a:p>
        </p:txBody>
      </p:sp>
      <p:pic>
        <p:nvPicPr>
          <p:cNvPr id="32770" name="Picture 2"/>
          <p:cNvPicPr>
            <a:picLocks noChangeAspect="1" noChangeArrowheads="1"/>
          </p:cNvPicPr>
          <p:nvPr/>
        </p:nvPicPr>
        <p:blipFill>
          <a:blip r:embed="rId3" cstate="print"/>
          <a:srcRect/>
          <a:stretch>
            <a:fillRect/>
          </a:stretch>
        </p:blipFill>
        <p:spPr bwMode="auto">
          <a:xfrm>
            <a:off x="0" y="1428736"/>
            <a:ext cx="5143536" cy="3857652"/>
          </a:xfrm>
          <a:prstGeom prst="rect">
            <a:avLst/>
          </a:prstGeom>
          <a:noFill/>
          <a:ln w="9525">
            <a:noFill/>
            <a:miter lim="800000"/>
            <a:headEnd/>
            <a:tailEnd/>
          </a:ln>
        </p:spPr>
      </p:pic>
      <p:pic>
        <p:nvPicPr>
          <p:cNvPr id="32772" name="Picture 4"/>
          <p:cNvPicPr>
            <a:picLocks noChangeAspect="1" noChangeArrowheads="1"/>
          </p:cNvPicPr>
          <p:nvPr/>
        </p:nvPicPr>
        <p:blipFill>
          <a:blip r:embed="rId4" cstate="print"/>
          <a:srcRect/>
          <a:stretch>
            <a:fillRect/>
          </a:stretch>
        </p:blipFill>
        <p:spPr bwMode="auto">
          <a:xfrm>
            <a:off x="3286125" y="4714875"/>
            <a:ext cx="5857875" cy="2143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struction Site cut.wav">
            <a:hlinkClick r:id="" action="ppaction://media"/>
          </p:cNvPr>
          <p:cNvPicPr>
            <a:picLocks noRot="1" noChangeAspect="1"/>
          </p:cNvPicPr>
          <p:nvPr>
            <a:wavAudioFile r:embed="rId1" name="Construction Site cut.wav"/>
          </p:nvPr>
        </p:nvPicPr>
        <p:blipFill>
          <a:blip r:embed="rId5" cstate="print"/>
          <a:stretch>
            <a:fillRect/>
          </a:stretch>
        </p:blipFill>
        <p:spPr>
          <a:xfrm>
            <a:off x="0" y="1695440"/>
            <a:ext cx="304800" cy="304800"/>
          </a:xfrm>
          <a:prstGeom prst="rect">
            <a:avLst/>
          </a:prstGeom>
        </p:spPr>
      </p:pic>
      <p:pic>
        <p:nvPicPr>
          <p:cNvPr id="10" name="iStock_000008636573Wav44100 Explosion Large.wav">
            <a:hlinkClick r:id="" action="ppaction://media"/>
          </p:cNvPr>
          <p:cNvPicPr>
            <a:picLocks noRot="1" noChangeAspect="1"/>
          </p:cNvPicPr>
          <p:nvPr>
            <a:wavAudioFile r:embed="rId2" name="iStock_000008636573Wav44100 Explosion Large.wav"/>
          </p:nvPr>
        </p:nvPicPr>
        <p:blipFill>
          <a:blip r:embed="rId6" cstate="print"/>
          <a:stretch>
            <a:fillRect/>
          </a:stretch>
        </p:blipFill>
        <p:spPr>
          <a:xfrm>
            <a:off x="142844" y="1766878"/>
            <a:ext cx="304800" cy="304800"/>
          </a:xfrm>
          <a:prstGeom prst="rect">
            <a:avLst/>
          </a:prstGeom>
        </p:spPr>
      </p:pic>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err="1" smtClean="0">
                <a:solidFill>
                  <a:schemeClr val="tx2"/>
                </a:solidFill>
                <a:latin typeface="Verdana" pitchFamily="34" charset="0"/>
              </a:rPr>
              <a:t>vs</a:t>
            </a:r>
            <a:r>
              <a:rPr lang="en-ZA" sz="2400" b="1" dirty="0" smtClean="0">
                <a:solidFill>
                  <a:schemeClr val="tx2"/>
                </a:solidFill>
                <a:latin typeface="Verdana" pitchFamily="34" charset="0"/>
              </a:rPr>
              <a:t> Deleting a building</a:t>
            </a:r>
            <a:endParaRPr lang="en-ZA" sz="2400" b="1" dirty="0">
              <a:solidFill>
                <a:schemeClr val="tx2"/>
              </a:solidFill>
              <a:latin typeface="Verdana" pitchFamily="34" charset="0"/>
            </a:endParaRPr>
          </a:p>
        </p:txBody>
      </p:sp>
      <p:sp>
        <p:nvSpPr>
          <p:cNvPr id="13" name="Rectangle 12"/>
          <p:cNvSpPr/>
          <p:nvPr/>
        </p:nvSpPr>
        <p:spPr>
          <a:xfrm>
            <a:off x="0" y="1500174"/>
            <a:ext cx="1000132" cy="85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94" name="Picture 2"/>
          <p:cNvPicPr>
            <a:picLocks noChangeAspect="1" noChangeArrowheads="1"/>
          </p:cNvPicPr>
          <p:nvPr/>
        </p:nvPicPr>
        <p:blipFill>
          <a:blip r:embed="rId7" cstate="print"/>
          <a:srcRect/>
          <a:stretch>
            <a:fillRect/>
          </a:stretch>
        </p:blipFill>
        <p:spPr bwMode="auto">
          <a:xfrm>
            <a:off x="0" y="1428736"/>
            <a:ext cx="4057650" cy="2686050"/>
          </a:xfrm>
          <a:prstGeom prst="rect">
            <a:avLst/>
          </a:prstGeom>
          <a:noFill/>
          <a:ln w="9525">
            <a:noFill/>
            <a:miter lim="800000"/>
            <a:headEnd/>
            <a:tailEnd/>
          </a:ln>
        </p:spPr>
      </p:pic>
      <p:pic>
        <p:nvPicPr>
          <p:cNvPr id="6146" name="Picture 2"/>
          <p:cNvPicPr>
            <a:picLocks noChangeAspect="1" noChangeArrowheads="1"/>
          </p:cNvPicPr>
          <p:nvPr/>
        </p:nvPicPr>
        <p:blipFill>
          <a:blip r:embed="rId8" cstate="print"/>
          <a:srcRect/>
          <a:stretch>
            <a:fillRect/>
          </a:stretch>
        </p:blipFill>
        <p:spPr bwMode="auto">
          <a:xfrm>
            <a:off x="2500297" y="1428736"/>
            <a:ext cx="6643703" cy="4500584"/>
          </a:xfrm>
          <a:prstGeom prst="rect">
            <a:avLst/>
          </a:prstGeom>
          <a:noFill/>
          <a:ln w="9525">
            <a:noFill/>
            <a:miter lim="800000"/>
            <a:headEnd/>
            <a:tailEnd/>
          </a:ln>
        </p:spPr>
      </p:pic>
      <p:pic>
        <p:nvPicPr>
          <p:cNvPr id="11" name="Picture 2"/>
          <p:cNvPicPr>
            <a:picLocks noChangeAspect="1" noChangeArrowheads="1"/>
          </p:cNvPicPr>
          <p:nvPr/>
        </p:nvPicPr>
        <p:blipFill>
          <a:blip r:embed="rId9" cstate="print"/>
          <a:srcRect/>
          <a:stretch>
            <a:fillRect/>
          </a:stretch>
        </p:blipFill>
        <p:spPr bwMode="auto">
          <a:xfrm>
            <a:off x="2485403" y="1428736"/>
            <a:ext cx="6658597" cy="4572032"/>
          </a:xfrm>
          <a:prstGeom prst="rect">
            <a:avLst/>
          </a:prstGeom>
          <a:noFill/>
          <a:ln w="9525">
            <a:noFill/>
            <a:miter lim="800000"/>
            <a:headEnd/>
            <a:tailEnd/>
          </a:ln>
        </p:spPr>
      </p:pic>
      <p:pic>
        <p:nvPicPr>
          <p:cNvPr id="6147" name="Picture 3"/>
          <p:cNvPicPr>
            <a:picLocks noChangeAspect="1" noChangeArrowheads="1"/>
          </p:cNvPicPr>
          <p:nvPr/>
        </p:nvPicPr>
        <p:blipFill>
          <a:blip r:embed="rId10" cstate="print"/>
          <a:srcRect/>
          <a:stretch>
            <a:fillRect/>
          </a:stretch>
        </p:blipFill>
        <p:spPr bwMode="auto">
          <a:xfrm>
            <a:off x="2500298" y="1446609"/>
            <a:ext cx="6643702" cy="4500571"/>
          </a:xfrm>
          <a:prstGeom prst="rect">
            <a:avLst/>
          </a:prstGeom>
          <a:noFill/>
          <a:ln w="9525">
            <a:noFill/>
            <a:miter lim="800000"/>
            <a:headEnd/>
            <a:tailEnd/>
          </a:ln>
        </p:spPr>
      </p:pic>
      <p:pic>
        <p:nvPicPr>
          <p:cNvPr id="6148" name="Picture 4"/>
          <p:cNvPicPr>
            <a:picLocks noChangeAspect="1" noChangeArrowheads="1"/>
          </p:cNvPicPr>
          <p:nvPr/>
        </p:nvPicPr>
        <p:blipFill>
          <a:blip r:embed="rId11" cstate="print"/>
          <a:srcRect/>
          <a:stretch>
            <a:fillRect/>
          </a:stretch>
        </p:blipFill>
        <p:spPr bwMode="auto">
          <a:xfrm>
            <a:off x="2500298" y="1428736"/>
            <a:ext cx="6643703" cy="4567259"/>
          </a:xfrm>
          <a:prstGeom prst="rect">
            <a:avLst/>
          </a:prstGeom>
          <a:noFill/>
          <a:ln w="9525">
            <a:noFill/>
            <a:miter lim="800000"/>
            <a:headEnd/>
            <a:tailEnd/>
          </a:ln>
        </p:spPr>
      </p:pic>
      <p:pic>
        <p:nvPicPr>
          <p:cNvPr id="6149" name="Picture 5"/>
          <p:cNvPicPr>
            <a:picLocks noChangeAspect="1" noChangeArrowheads="1"/>
          </p:cNvPicPr>
          <p:nvPr/>
        </p:nvPicPr>
        <p:blipFill>
          <a:blip r:embed="rId12" cstate="print"/>
          <a:srcRect/>
          <a:stretch>
            <a:fillRect/>
          </a:stretch>
        </p:blipFill>
        <p:spPr bwMode="auto">
          <a:xfrm>
            <a:off x="2500298" y="1428736"/>
            <a:ext cx="6643702" cy="457362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3794"/>
                                        </p:tgtEl>
                                        <p:attrNameLst>
                                          <p:attrName>style.visibility</p:attrName>
                                        </p:attrNameLst>
                                      </p:cBhvr>
                                      <p:to>
                                        <p:strVal val="visible"/>
                                      </p:to>
                                    </p:set>
                                    <p:animEffect transition="in" filter="fade">
                                      <p:cBhvr>
                                        <p:cTn id="11" dur="2000"/>
                                        <p:tgtEl>
                                          <p:spTgt spid="33794"/>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par>
                          <p:cTn id="16" fill="hold">
                            <p:stCondLst>
                              <p:cond delay="6000"/>
                            </p:stCondLst>
                            <p:childTnLst>
                              <p:par>
                                <p:cTn id="17" presetID="1" presetClass="mediacall" presetSubtype="0" fill="hold" nodeType="afterEffect">
                                  <p:stCondLst>
                                    <p:cond delay="1000"/>
                                  </p:stCondLst>
                                  <p:childTnLst>
                                    <p:cmd type="call" cmd="playFrom(0.0)">
                                      <p:cBhvr>
                                        <p:cTn id="18" dur="1" fill="hold"/>
                                        <p:tgtEl>
                                          <p:spTgt spid="10"/>
                                        </p:tgtEl>
                                      </p:cBhvr>
                                    </p:cmd>
                                  </p:childTnLst>
                                </p:cTn>
                              </p:par>
                            </p:childTnLst>
                          </p:cTn>
                        </p:par>
                        <p:par>
                          <p:cTn id="19" fill="hold">
                            <p:stCondLst>
                              <p:cond delay="7000"/>
                            </p:stCondLst>
                            <p:childTnLst>
                              <p:par>
                                <p:cTn id="20" presetID="10" presetClass="entr" presetSubtype="0" fill="hold" nodeType="afterEffect">
                                  <p:stCondLst>
                                    <p:cond delay="0"/>
                                  </p:stCondLst>
                                  <p:childTnLst>
                                    <p:set>
                                      <p:cBhvr>
                                        <p:cTn id="21" dur="1" fill="hold">
                                          <p:stCondLst>
                                            <p:cond delay="0"/>
                                          </p:stCondLst>
                                        </p:cTn>
                                        <p:tgtEl>
                                          <p:spTgt spid="6147"/>
                                        </p:tgtEl>
                                        <p:attrNameLst>
                                          <p:attrName>style.visibility</p:attrName>
                                        </p:attrNameLst>
                                      </p:cBhvr>
                                      <p:to>
                                        <p:strVal val="visible"/>
                                      </p:to>
                                    </p:set>
                                    <p:animEffect transition="in" filter="fade">
                                      <p:cBhvr>
                                        <p:cTn id="22" dur="2000"/>
                                        <p:tgtEl>
                                          <p:spTgt spid="6147"/>
                                        </p:tgtEl>
                                      </p:cBhvr>
                                    </p:animEffect>
                                  </p:childTnLst>
                                </p:cTn>
                              </p:par>
                            </p:childTnLst>
                          </p:cTn>
                        </p:par>
                        <p:par>
                          <p:cTn id="23" fill="hold">
                            <p:stCondLst>
                              <p:cond delay="9000"/>
                            </p:stCondLst>
                            <p:childTnLst>
                              <p:par>
                                <p:cTn id="24" presetID="10" presetClass="entr" presetSubtype="0" fill="hold" nodeType="afterEffect">
                                  <p:stCondLst>
                                    <p:cond delay="0"/>
                                  </p:stCondLst>
                                  <p:childTnLst>
                                    <p:set>
                                      <p:cBhvr>
                                        <p:cTn id="25" dur="1" fill="hold">
                                          <p:stCondLst>
                                            <p:cond delay="0"/>
                                          </p:stCondLst>
                                        </p:cTn>
                                        <p:tgtEl>
                                          <p:spTgt spid="6148"/>
                                        </p:tgtEl>
                                        <p:attrNameLst>
                                          <p:attrName>style.visibility</p:attrName>
                                        </p:attrNameLst>
                                      </p:cBhvr>
                                      <p:to>
                                        <p:strVal val="visible"/>
                                      </p:to>
                                    </p:set>
                                    <p:animEffect transition="in" filter="fade">
                                      <p:cBhvr>
                                        <p:cTn id="26" dur="2000"/>
                                        <p:tgtEl>
                                          <p:spTgt spid="6148"/>
                                        </p:tgtEl>
                                      </p:cBhvr>
                                    </p:animEffect>
                                  </p:childTnLst>
                                </p:cTn>
                              </p:par>
                            </p:childTnLst>
                          </p:cTn>
                        </p:par>
                        <p:par>
                          <p:cTn id="27" fill="hold">
                            <p:stCondLst>
                              <p:cond delay="11000"/>
                            </p:stCondLst>
                            <p:childTnLst>
                              <p:par>
                                <p:cTn id="28" presetID="10" presetClass="entr" presetSubtype="0" fill="hold" nodeType="afterEffect">
                                  <p:stCondLst>
                                    <p:cond delay="0"/>
                                  </p:stCondLst>
                                  <p:childTnLst>
                                    <p:set>
                                      <p:cBhvr>
                                        <p:cTn id="29" dur="1" fill="hold">
                                          <p:stCondLst>
                                            <p:cond delay="0"/>
                                          </p:stCondLst>
                                        </p:cTn>
                                        <p:tgtEl>
                                          <p:spTgt spid="6149"/>
                                        </p:tgtEl>
                                        <p:attrNameLst>
                                          <p:attrName>style.visibility</p:attrName>
                                        </p:attrNameLst>
                                      </p:cBhvr>
                                      <p:to>
                                        <p:strVal val="visible"/>
                                      </p:to>
                                    </p:set>
                                    <p:animEffect transition="in" filter="fade">
                                      <p:cBhvr>
                                        <p:cTn id="30" dur="5000"/>
                                        <p:tgtEl>
                                          <p:spTgt spid="6149"/>
                                        </p:tgtEl>
                                      </p:cBhvr>
                                    </p:animEffect>
                                  </p:childTnLst>
                                </p:cTn>
                              </p:par>
                              <p:par>
                                <p:cTn id="31" presetID="1" presetClass="mediacall" presetSubtype="0" fill="hold" nodeType="withEffect">
                                  <p:stCondLst>
                                    <p:cond delay="1000"/>
                                  </p:stCondLst>
                                  <p:childTnLst>
                                    <p:cmd type="call" cmd="playFrom(0.0)">
                                      <p:cBhvr>
                                        <p:cTn id="32" dur="789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3" fill="hold" display="0">
                  <p:stCondLst>
                    <p:cond delay="indefinite"/>
                  </p:stCondLst>
                  <p:endCondLst>
                    <p:cond evt="onPrev" delay="0">
                      <p:tgtEl>
                        <p:sldTgt/>
                      </p:tgtEl>
                    </p:cond>
                    <p:cond evt="onStopAudio" delay="0">
                      <p:tgtEl>
                        <p:sldTgt/>
                      </p:tgtEl>
                    </p:cond>
                  </p:endCondLst>
                </p:cTn>
                <p:tgtEl>
                  <p:spTgt spid="10"/>
                </p:tgtEl>
              </p:cMediaNode>
            </p:audio>
            <p:audio>
              <p:cMediaNode>
                <p:cTn id="34"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What is an </a:t>
            </a:r>
            <a:r>
              <a:rPr lang="en-ZA" sz="2400" b="1" dirty="0" err="1" smtClean="0">
                <a:solidFill>
                  <a:schemeClr val="tx2"/>
                </a:solidFill>
                <a:latin typeface="Verdana" pitchFamily="34" charset="0"/>
              </a:rPr>
              <a:t>ERP</a:t>
            </a:r>
            <a:r>
              <a:rPr lang="en-ZA" sz="2400" b="1" dirty="0" smtClean="0">
                <a:solidFill>
                  <a:schemeClr val="tx2"/>
                </a:solidFill>
                <a:latin typeface="Verdana" pitchFamily="34" charset="0"/>
              </a:rPr>
              <a:t>?</a:t>
            </a:r>
          </a:p>
          <a:p>
            <a:r>
              <a:rPr lang="en-ZA" sz="2400" b="1" dirty="0" smtClean="0">
                <a:solidFill>
                  <a:schemeClr val="tx2"/>
                </a:solidFill>
                <a:latin typeface="Verdana" pitchFamily="34" charset="0"/>
              </a:rPr>
              <a:t>Refurbish</a:t>
            </a:r>
            <a:endParaRPr lang="en-ZA" sz="2400" b="1" dirty="0">
              <a:solidFill>
                <a:schemeClr val="tx2"/>
              </a:solidFill>
              <a:latin typeface="Verdana" pitchFamily="34" charset="0"/>
            </a:endParaRPr>
          </a:p>
        </p:txBody>
      </p:sp>
      <p:pic>
        <p:nvPicPr>
          <p:cNvPr id="4" name="Picture 3" descr="Platinum Place Before (12).JPG"/>
          <p:cNvPicPr/>
          <p:nvPr/>
        </p:nvPicPr>
        <p:blipFill>
          <a:blip r:embed="rId3" cstate="print"/>
          <a:stretch>
            <a:fillRect/>
          </a:stretch>
        </p:blipFill>
        <p:spPr>
          <a:xfrm flipH="1">
            <a:off x="285720" y="1643050"/>
            <a:ext cx="2857520" cy="2428892"/>
          </a:xfrm>
          <a:prstGeom prst="rect">
            <a:avLst/>
          </a:prstGeom>
        </p:spPr>
      </p:pic>
      <p:pic>
        <p:nvPicPr>
          <p:cNvPr id="5" name="Picture 4" descr="1st Floor 004.jpg"/>
          <p:cNvPicPr/>
          <p:nvPr/>
        </p:nvPicPr>
        <p:blipFill>
          <a:blip r:embed="rId4" cstate="print"/>
          <a:stretch>
            <a:fillRect/>
          </a:stretch>
        </p:blipFill>
        <p:spPr>
          <a:xfrm flipH="1">
            <a:off x="6000760" y="1643050"/>
            <a:ext cx="2928958" cy="2428892"/>
          </a:xfrm>
          <a:prstGeom prst="rect">
            <a:avLst/>
          </a:prstGeom>
        </p:spPr>
      </p:pic>
      <p:pic>
        <p:nvPicPr>
          <p:cNvPr id="7" name="Picture 6" descr="Site Manager 012.jpg"/>
          <p:cNvPicPr/>
          <p:nvPr/>
        </p:nvPicPr>
        <p:blipFill>
          <a:blip r:embed="rId5" cstate="print"/>
          <a:stretch>
            <a:fillRect/>
          </a:stretch>
        </p:blipFill>
        <p:spPr>
          <a:xfrm flipH="1">
            <a:off x="285719" y="4071942"/>
            <a:ext cx="2857520" cy="2143140"/>
          </a:xfrm>
          <a:prstGeom prst="rect">
            <a:avLst/>
          </a:prstGeom>
        </p:spPr>
      </p:pic>
      <p:pic>
        <p:nvPicPr>
          <p:cNvPr id="8" name="Picture 7" descr="Walling 006.jpg"/>
          <p:cNvPicPr/>
          <p:nvPr/>
        </p:nvPicPr>
        <p:blipFill>
          <a:blip r:embed="rId6" cstate="print"/>
          <a:stretch>
            <a:fillRect/>
          </a:stretch>
        </p:blipFill>
        <p:spPr>
          <a:xfrm>
            <a:off x="3143240" y="4071942"/>
            <a:ext cx="2857520" cy="2143140"/>
          </a:xfrm>
          <a:prstGeom prst="rect">
            <a:avLst/>
          </a:prstGeom>
        </p:spPr>
      </p:pic>
      <p:pic>
        <p:nvPicPr>
          <p:cNvPr id="9" name="Picture 8" descr="120 End Street Show Unit (3).JPG"/>
          <p:cNvPicPr/>
          <p:nvPr/>
        </p:nvPicPr>
        <p:blipFill>
          <a:blip r:embed="rId7" cstate="print"/>
          <a:stretch>
            <a:fillRect/>
          </a:stretch>
        </p:blipFill>
        <p:spPr>
          <a:xfrm>
            <a:off x="6000760" y="4071942"/>
            <a:ext cx="2928958" cy="2143140"/>
          </a:xfrm>
          <a:prstGeom prst="rect">
            <a:avLst/>
          </a:prstGeom>
        </p:spPr>
      </p:pic>
      <p:pic>
        <p:nvPicPr>
          <p:cNvPr id="10" name="Picture 3"/>
          <p:cNvPicPr>
            <a:picLocks noChangeAspect="1" noChangeArrowheads="1"/>
          </p:cNvPicPr>
          <p:nvPr/>
        </p:nvPicPr>
        <p:blipFill>
          <a:blip r:embed="rId8" cstate="print"/>
          <a:srcRect/>
          <a:stretch>
            <a:fillRect/>
          </a:stretch>
        </p:blipFill>
        <p:spPr bwMode="auto">
          <a:xfrm>
            <a:off x="3143240" y="1643050"/>
            <a:ext cx="2857520" cy="24276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What is</a:t>
            </a:r>
            <a:r>
              <a:rPr kumimoji="0" lang="en-ZA" sz="2400" b="1" i="0" u="none" strike="noStrike" kern="1200" cap="none" spc="0" normalizeH="0" noProof="0" dirty="0" smtClean="0">
                <a:ln>
                  <a:noFill/>
                </a:ln>
                <a:solidFill>
                  <a:srgbClr val="002060"/>
                </a:solidFill>
                <a:effectLst/>
                <a:uLnTx/>
                <a:uFillTx/>
                <a:latin typeface="+mj-lt"/>
                <a:ea typeface="+mj-ea"/>
                <a:cs typeface="+mj-cs"/>
              </a:rPr>
              <a:t> IT?</a:t>
            </a:r>
          </a:p>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baseline="0" dirty="0" smtClean="0">
                <a:solidFill>
                  <a:srgbClr val="002060"/>
                </a:solidFill>
                <a:latin typeface="+mj-lt"/>
                <a:ea typeface="+mj-ea"/>
                <a:cs typeface="+mj-cs"/>
              </a:rPr>
              <a:t>REALLY?</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noProof="0" dirty="0" smtClean="0">
                <a:ln>
                  <a:noFill/>
                </a:ln>
                <a:solidFill>
                  <a:srgbClr val="002060"/>
                </a:solidFill>
                <a:effectLst/>
                <a:uLnTx/>
                <a:uFillTx/>
                <a:latin typeface="+mj-lt"/>
                <a:ea typeface="+mj-ea"/>
                <a:cs typeface="+mj-cs"/>
              </a:rPr>
              <a:t>The MOST important skill?</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pic>
        <p:nvPicPr>
          <p:cNvPr id="24" name="Picture 23" descr="Notebook Computer iStock_000006031857Small.jpg"/>
          <p:cNvPicPr>
            <a:picLocks noChangeAspect="1"/>
          </p:cNvPicPr>
          <p:nvPr/>
        </p:nvPicPr>
        <p:blipFill>
          <a:blip r:embed="rId3" cstate="print"/>
          <a:stretch>
            <a:fillRect/>
          </a:stretch>
        </p:blipFill>
        <p:spPr>
          <a:xfrm>
            <a:off x="4572000" y="1500174"/>
            <a:ext cx="4572000" cy="3102841"/>
          </a:xfrm>
          <a:prstGeom prst="rect">
            <a:avLst/>
          </a:prstGeom>
        </p:spPr>
      </p:pic>
      <p:pic>
        <p:nvPicPr>
          <p:cNvPr id="27" name="Picture 26" descr="Typewriter iStock_000005521746Small Trimmed.jpg"/>
          <p:cNvPicPr>
            <a:picLocks noChangeAspect="1"/>
          </p:cNvPicPr>
          <p:nvPr/>
        </p:nvPicPr>
        <p:blipFill>
          <a:blip r:embed="rId4" cstate="print"/>
          <a:stretch>
            <a:fillRect/>
          </a:stretch>
        </p:blipFill>
        <p:spPr>
          <a:xfrm>
            <a:off x="0" y="3374534"/>
            <a:ext cx="4572000" cy="34834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eneral Ledger Book -- iStock_000007162654Small.jpg"/>
          <p:cNvPicPr>
            <a:picLocks noChangeAspect="1"/>
          </p:cNvPicPr>
          <p:nvPr/>
        </p:nvPicPr>
        <p:blipFill>
          <a:blip r:embed="rId3" cstate="print"/>
          <a:stretch>
            <a:fillRect/>
          </a:stretch>
        </p:blipFill>
        <p:spPr>
          <a:xfrm>
            <a:off x="1904860" y="2214554"/>
            <a:ext cx="7239140" cy="4071966"/>
          </a:xfrm>
          <a:prstGeom prst="rect">
            <a:avLst/>
          </a:prstGeom>
        </p:spPr>
      </p:pic>
      <p:pic>
        <p:nvPicPr>
          <p:cNvPr id="6" name="Picture 2"/>
          <p:cNvPicPr>
            <a:picLocks noChangeAspect="1" noChangeArrowheads="1"/>
          </p:cNvPicPr>
          <p:nvPr/>
        </p:nvPicPr>
        <p:blipFill>
          <a:blip r:embed="rId4" cstate="print"/>
          <a:srcRect/>
          <a:stretch>
            <a:fillRect/>
          </a:stretch>
        </p:blipFill>
        <p:spPr bwMode="auto">
          <a:xfrm>
            <a:off x="0" y="1428736"/>
            <a:ext cx="2123357" cy="1643074"/>
          </a:xfrm>
          <a:prstGeom prst="rect">
            <a:avLst/>
          </a:prstGeom>
          <a:noFill/>
          <a:ln w="9525">
            <a:noFill/>
            <a:miter lim="800000"/>
            <a:headEnd/>
            <a:tailEnd/>
          </a:ln>
        </p:spPr>
      </p:pic>
      <p:sp>
        <p:nvSpPr>
          <p:cNvPr id="7"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What is an </a:t>
            </a:r>
            <a:r>
              <a:rPr lang="en-ZA" sz="2400" b="1" dirty="0" err="1" smtClean="0">
                <a:solidFill>
                  <a:schemeClr val="tx2"/>
                </a:solidFill>
                <a:latin typeface="Verdana" pitchFamily="34" charset="0"/>
              </a:rPr>
              <a:t>ERP</a:t>
            </a:r>
            <a:r>
              <a:rPr lang="en-ZA" sz="2400" b="1" dirty="0" smtClean="0">
                <a:solidFill>
                  <a:schemeClr val="tx2"/>
                </a:solidFill>
                <a:latin typeface="Verdana" pitchFamily="34" charset="0"/>
              </a:rPr>
              <a:t>?</a:t>
            </a:r>
          </a:p>
          <a:p>
            <a:r>
              <a:rPr lang="en-ZA" sz="2400" b="1" dirty="0" smtClean="0">
                <a:solidFill>
                  <a:schemeClr val="tx2"/>
                </a:solidFill>
                <a:latin typeface="Verdana" pitchFamily="34" charset="0"/>
              </a:rPr>
              <a:t>General ledger</a:t>
            </a:r>
            <a:endParaRPr lang="en-ZA" sz="2400" b="1" dirty="0">
              <a:solidFill>
                <a:schemeClr val="tx2"/>
              </a:solidFill>
              <a:latin typeface="Verdana" pitchFamily="34" charset="0"/>
            </a:endParaRPr>
          </a:p>
        </p:txBody>
      </p:sp>
      <p:pic>
        <p:nvPicPr>
          <p:cNvPr id="34818" name="Picture 2"/>
          <p:cNvPicPr>
            <a:picLocks noChangeAspect="1" noChangeArrowheads="1"/>
          </p:cNvPicPr>
          <p:nvPr/>
        </p:nvPicPr>
        <p:blipFill>
          <a:blip r:embed="rId5" cstate="print"/>
          <a:srcRect/>
          <a:stretch>
            <a:fillRect/>
          </a:stretch>
        </p:blipFill>
        <p:spPr bwMode="auto">
          <a:xfrm>
            <a:off x="2643174" y="4429132"/>
            <a:ext cx="3571900" cy="1339766"/>
          </a:xfrm>
          <a:prstGeom prst="rect">
            <a:avLst/>
          </a:prstGeom>
          <a:noFill/>
          <a:ln w="9525">
            <a:noFill/>
            <a:miter lim="800000"/>
            <a:headEnd/>
            <a:tailEnd/>
          </a:ln>
        </p:spPr>
      </p:pic>
      <p:sp>
        <p:nvSpPr>
          <p:cNvPr id="9" name="TextBox 8"/>
          <p:cNvSpPr txBox="1"/>
          <p:nvPr/>
        </p:nvSpPr>
        <p:spPr>
          <a:xfrm>
            <a:off x="6286512" y="3929066"/>
            <a:ext cx="2000264" cy="1569660"/>
          </a:xfrm>
          <a:prstGeom prst="rect">
            <a:avLst/>
          </a:prstGeom>
          <a:noFill/>
        </p:spPr>
        <p:txBody>
          <a:bodyPr wrap="square" rtlCol="0">
            <a:spAutoFit/>
          </a:bodyPr>
          <a:lstStyle/>
          <a:p>
            <a:r>
              <a:rPr lang="en-ZA" sz="9600" b="1" dirty="0" smtClean="0"/>
              <a:t>?</a:t>
            </a:r>
            <a:endParaRPr lang="en-US" sz="9600" b="1"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214282" y="2071678"/>
            <a:ext cx="8643998" cy="2308324"/>
          </a:xfrm>
          <a:prstGeom prst="rect">
            <a:avLst/>
          </a:prstGeom>
          <a:noFill/>
        </p:spPr>
        <p:txBody>
          <a:bodyPr wrap="square" rtlCol="0">
            <a:spAutoFit/>
          </a:bodyPr>
          <a:lstStyle/>
          <a:p>
            <a:r>
              <a:rPr lang="en-US" b="1" dirty="0" smtClean="0">
                <a:solidFill>
                  <a:schemeClr val="tx2"/>
                </a:solidFill>
              </a:rPr>
              <a:t>"Attendees of Gartner's Business Intelligence Summit in London last month were not surprised to hear that most enterprises are still failing to use business intelligence (BI) strategically. Gartner's survey of over 1300 CIOs returned some unimpressive findings about the state of BI implementations: Gartner's vice: president of research summed up the situation nicely by saying: </a:t>
            </a:r>
            <a:r>
              <a:rPr lang="en-US" b="1" u="sng" dirty="0" smtClean="0">
                <a:solidFill>
                  <a:schemeClr val="tx2"/>
                </a:solidFill>
              </a:rPr>
              <a:t>"Most </a:t>
            </a:r>
            <a:r>
              <a:rPr lang="en-US" b="1" u="sng" dirty="0" err="1" smtClean="0">
                <a:solidFill>
                  <a:schemeClr val="tx2"/>
                </a:solidFill>
              </a:rPr>
              <a:t>organisations</a:t>
            </a:r>
            <a:r>
              <a:rPr lang="en-US" b="1" u="sng" dirty="0" smtClean="0">
                <a:solidFill>
                  <a:schemeClr val="tx2"/>
                </a:solidFill>
              </a:rPr>
              <a:t> are not making better decisions than they did five years go."</a:t>
            </a:r>
            <a:endParaRPr lang="en-US" b="1" u="sng" dirty="0">
              <a:solidFill>
                <a:schemeClr val="tx2"/>
              </a:solidFill>
            </a:endParaRPr>
          </a:p>
        </p:txBody>
      </p:sp>
      <p:sp>
        <p:nvSpPr>
          <p:cNvPr id="5"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What is an </a:t>
            </a:r>
            <a:r>
              <a:rPr lang="en-ZA" sz="2400" b="1" dirty="0" err="1" smtClean="0">
                <a:solidFill>
                  <a:schemeClr val="tx2"/>
                </a:solidFill>
                <a:latin typeface="Verdana" pitchFamily="34" charset="0"/>
              </a:rPr>
              <a:t>ERP</a:t>
            </a:r>
            <a:r>
              <a:rPr lang="en-ZA" sz="2400" b="1" dirty="0" smtClean="0">
                <a:solidFill>
                  <a:schemeClr val="tx2"/>
                </a:solidFill>
                <a:latin typeface="Verdana" pitchFamily="34" charset="0"/>
              </a:rPr>
              <a:t>?</a:t>
            </a:r>
          </a:p>
          <a:p>
            <a:r>
              <a:rPr lang="en-ZA" sz="2400" b="1" dirty="0" smtClean="0">
                <a:solidFill>
                  <a:schemeClr val="tx2"/>
                </a:solidFill>
                <a:latin typeface="Verdana" pitchFamily="34" charset="0"/>
              </a:rPr>
              <a:t>REALLY?</a:t>
            </a:r>
            <a:endParaRPr lang="en-ZA" sz="2400" b="1" dirty="0">
              <a:solidFill>
                <a:schemeClr val="tx2"/>
              </a:solidFill>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Stock_000006151352Medium.jpg"/>
          <p:cNvPicPr>
            <a:picLocks noChangeAspect="1"/>
          </p:cNvPicPr>
          <p:nvPr/>
        </p:nvPicPr>
        <p:blipFill>
          <a:blip r:embed="rId3" cstate="print"/>
          <a:stretch>
            <a:fillRect/>
          </a:stretch>
        </p:blipFill>
        <p:spPr>
          <a:xfrm>
            <a:off x="5214942" y="1428736"/>
            <a:ext cx="3929057" cy="3071834"/>
          </a:xfrm>
          <a:prstGeom prst="rect">
            <a:avLst/>
          </a:prstGeom>
        </p:spPr>
      </p:pic>
      <p:sp>
        <p:nvSpPr>
          <p:cNvPr id="8" name="TextBox 7"/>
          <p:cNvSpPr txBox="1"/>
          <p:nvPr/>
        </p:nvSpPr>
        <p:spPr>
          <a:xfrm>
            <a:off x="500034" y="6143644"/>
            <a:ext cx="8072494" cy="338554"/>
          </a:xfrm>
          <a:prstGeom prst="rect">
            <a:avLst/>
          </a:prstGeom>
          <a:noFill/>
        </p:spPr>
        <p:txBody>
          <a:bodyPr wrap="square" rtlCol="0">
            <a:spAutoFit/>
          </a:bodyPr>
          <a:lstStyle/>
          <a:p>
            <a:pPr algn="ctr"/>
            <a:r>
              <a:rPr lang="en-US" sz="1600" b="1" i="1" dirty="0" smtClean="0">
                <a:solidFill>
                  <a:schemeClr val="tx2"/>
                </a:solidFill>
              </a:rPr>
              <a:t>Finding the missing pieces of your I.T. and strategy puzzles</a:t>
            </a:r>
            <a:endParaRPr lang="en-US" sz="1600" b="1" i="1" dirty="0">
              <a:solidFill>
                <a:schemeClr val="tx2"/>
              </a:solidFill>
            </a:endParaRPr>
          </a:p>
        </p:txBody>
      </p:sp>
      <p:sp>
        <p:nvSpPr>
          <p:cNvPr id="5" name="TextBox 4"/>
          <p:cNvSpPr txBox="1"/>
          <p:nvPr/>
        </p:nvSpPr>
        <p:spPr>
          <a:xfrm>
            <a:off x="357158" y="428604"/>
            <a:ext cx="8001056" cy="461665"/>
          </a:xfrm>
          <a:prstGeom prst="rect">
            <a:avLst/>
          </a:prstGeom>
          <a:noFill/>
        </p:spPr>
        <p:txBody>
          <a:bodyPr wrap="square" rtlCol="0">
            <a:spAutoFit/>
          </a:bodyPr>
          <a:lstStyle/>
          <a:p>
            <a:r>
              <a:rPr lang="en-ZA" sz="2400" b="1" dirty="0" smtClean="0">
                <a:solidFill>
                  <a:schemeClr val="tx2"/>
                </a:solidFill>
              </a:rPr>
              <a:t>Questions?</a:t>
            </a:r>
            <a:endParaRPr lang="en-US" sz="2400" b="1" dirty="0">
              <a:solidFill>
                <a:schemeClr val="tx2"/>
              </a:solidFill>
            </a:endParaRPr>
          </a:p>
        </p:txBody>
      </p:sp>
      <p:sp>
        <p:nvSpPr>
          <p:cNvPr id="12" name="TextBox 11"/>
          <p:cNvSpPr txBox="1"/>
          <p:nvPr/>
        </p:nvSpPr>
        <p:spPr>
          <a:xfrm>
            <a:off x="2071670" y="5214950"/>
            <a:ext cx="5143536" cy="646331"/>
          </a:xfrm>
          <a:prstGeom prst="rect">
            <a:avLst/>
          </a:prstGeom>
          <a:noFill/>
        </p:spPr>
        <p:txBody>
          <a:bodyPr wrap="square" rtlCol="0">
            <a:spAutoFit/>
          </a:bodyPr>
          <a:lstStyle/>
          <a:p>
            <a:pPr algn="ctr"/>
            <a:r>
              <a:rPr lang="en-US" b="1" dirty="0" smtClean="0">
                <a:solidFill>
                  <a:srgbClr val="00B0F0"/>
                </a:solidFill>
              </a:rPr>
              <a:t>Please remember to complete the evaluation forms</a:t>
            </a:r>
            <a:endParaRPr lang="en-ZA" b="1" dirty="0" smtClean="0">
              <a:solidFill>
                <a:srgbClr val="00B0F0"/>
              </a:solidFill>
            </a:endParaRPr>
          </a:p>
        </p:txBody>
      </p:sp>
      <p:sp>
        <p:nvSpPr>
          <p:cNvPr id="13" name="TextBox 12"/>
          <p:cNvSpPr txBox="1"/>
          <p:nvPr/>
        </p:nvSpPr>
        <p:spPr>
          <a:xfrm>
            <a:off x="357190" y="1500174"/>
            <a:ext cx="4572000" cy="3323987"/>
          </a:xfrm>
          <a:prstGeom prst="rect">
            <a:avLst/>
          </a:prstGeom>
          <a:noFill/>
        </p:spPr>
        <p:txBody>
          <a:bodyPr wrap="square" rtlCol="0">
            <a:spAutoFit/>
          </a:bodyPr>
          <a:lstStyle/>
          <a:p>
            <a:r>
              <a:rPr lang="en-US" sz="1400" b="1" dirty="0" smtClean="0"/>
              <a:t>Dr James Robertson PrEng</a:t>
            </a:r>
          </a:p>
          <a:p>
            <a:endParaRPr lang="en-US" sz="1400" b="1" dirty="0" smtClean="0"/>
          </a:p>
          <a:p>
            <a:r>
              <a:rPr lang="en-US" sz="1400" b="1" dirty="0" smtClean="0"/>
              <a:t>James A Robertson &amp; Associates</a:t>
            </a:r>
          </a:p>
          <a:p>
            <a:endParaRPr lang="en-US" sz="1400" b="1" dirty="0" smtClean="0"/>
          </a:p>
          <a:p>
            <a:r>
              <a:rPr lang="en-US" sz="1400" b="1" dirty="0" smtClean="0"/>
              <a:t>Telephone: ++27-(0)86-111-5409 / ++27-11- 782-5996/7</a:t>
            </a:r>
          </a:p>
          <a:p>
            <a:endParaRPr lang="en-US" sz="1400" b="1" dirty="0" smtClean="0"/>
          </a:p>
          <a:p>
            <a:r>
              <a:rPr lang="en-US" sz="1400" b="1" dirty="0" smtClean="0"/>
              <a:t>Cell: 083-251-6644 (preferred)</a:t>
            </a:r>
          </a:p>
          <a:p>
            <a:r>
              <a:rPr lang="en-US" sz="1400" b="1" dirty="0" smtClean="0"/>
              <a:t>Fax: ++27-(0)86-540-0178</a:t>
            </a:r>
          </a:p>
          <a:p>
            <a:endParaRPr lang="en-US" sz="1400" b="1" dirty="0" smtClean="0"/>
          </a:p>
          <a:p>
            <a:r>
              <a:rPr lang="en-US" sz="1400" b="1" dirty="0" smtClean="0"/>
              <a:t>P O Box 4206, </a:t>
            </a:r>
            <a:r>
              <a:rPr lang="en-US" sz="1400" b="1" dirty="0" err="1" smtClean="0"/>
              <a:t>Randburg</a:t>
            </a:r>
            <a:r>
              <a:rPr lang="en-US" sz="1400" b="1" dirty="0" smtClean="0"/>
              <a:t>, 2125, South Africa</a:t>
            </a:r>
          </a:p>
          <a:p>
            <a:endParaRPr lang="en-US" sz="1400" b="1" dirty="0" smtClean="0"/>
          </a:p>
          <a:p>
            <a:r>
              <a:rPr lang="en-US" sz="1400" b="1" dirty="0" err="1" smtClean="0"/>
              <a:t>www.JamesARobertson.com</a:t>
            </a:r>
            <a:endParaRPr lang="en-US" sz="1400" b="1" dirty="0" smtClean="0"/>
          </a:p>
          <a:p>
            <a:r>
              <a:rPr lang="en-US" sz="1400" b="1" dirty="0" smtClean="0"/>
              <a:t>email: </a:t>
            </a:r>
            <a:r>
              <a:rPr lang="en-US" sz="1400" b="1" dirty="0" err="1" smtClean="0"/>
              <a:t>James@JamesARobertson.com</a:t>
            </a:r>
            <a:endParaRPr lang="en-US" sz="14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1916832"/>
            <a:ext cx="7488238" cy="3608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4" name="Slide Number Placeholder 3"/>
          <p:cNvSpPr>
            <a:spLocks noGrp="1"/>
          </p:cNvSpPr>
          <p:nvPr>
            <p:ph type="sldNum" sz="quarter" idx="10"/>
          </p:nvPr>
        </p:nvSpPr>
        <p:spPr/>
        <p:txBody>
          <a:bodyPr/>
          <a:lstStyle/>
          <a:p>
            <a:pPr>
              <a:defRPr/>
            </a:pPr>
            <a:fld id="{B7EEF184-7469-447F-922E-182DA91D740F}" type="slidenum">
              <a:rPr lang="en-US"/>
              <a:pPr>
                <a:defRPr/>
              </a:pPr>
              <a:t>4</a:t>
            </a:fld>
            <a:endParaRPr lang="en-US"/>
          </a:p>
        </p:txBody>
      </p:sp>
      <p:sp>
        <p:nvSpPr>
          <p:cNvPr id="57348" name="Rectangle 2"/>
          <p:cNvSpPr>
            <a:spLocks noGrp="1" noChangeArrowheads="1"/>
          </p:cNvSpPr>
          <p:nvPr>
            <p:ph type="title"/>
          </p:nvPr>
        </p:nvSpPr>
        <p:spPr>
          <a:xfrm>
            <a:off x="282575" y="0"/>
            <a:ext cx="8610600" cy="762000"/>
          </a:xfrm>
        </p:spPr>
        <p:txBody>
          <a:bodyPr vert="horz" lIns="91440" tIns="45720" rIns="91440" bIns="45720" rtlCol="0" anchor="ctr">
            <a:noAutofit/>
          </a:bodyPr>
          <a:lstStyle/>
          <a:p>
            <a:pPr algn="l"/>
            <a:r>
              <a:rPr lang="en-ZA" sz="2400" b="1">
                <a:solidFill>
                  <a:srgbClr val="002060"/>
                </a:solidFill>
                <a:latin typeface="+mn-lt"/>
                <a:ea typeface="+mn-ea"/>
                <a:cs typeface="+mn-cs"/>
              </a:rPr>
              <a:t>The fundamental requirements for an ERP</a:t>
            </a:r>
            <a:endParaRPr lang="en-GB" sz="2400" b="1">
              <a:solidFill>
                <a:srgbClr val="002060"/>
              </a:solidFill>
              <a:latin typeface="+mn-lt"/>
              <a:ea typeface="+mn-ea"/>
              <a:cs typeface="+mn-cs"/>
            </a:endParaRPr>
          </a:p>
        </p:txBody>
      </p:sp>
      <p:sp>
        <p:nvSpPr>
          <p:cNvPr id="4100" name="Rectangle 3"/>
          <p:cNvSpPr>
            <a:spLocks noGrp="1" noChangeArrowheads="1"/>
          </p:cNvSpPr>
          <p:nvPr>
            <p:ph type="body" idx="1"/>
          </p:nvPr>
        </p:nvSpPr>
        <p:spPr>
          <a:xfrm>
            <a:off x="363628" y="1916832"/>
            <a:ext cx="8229600" cy="2640723"/>
          </a:xfrm>
          <a:noFill/>
        </p:spPr>
        <p:txBody>
          <a:bodyPr wrap="square" rtlCol="0">
            <a:spAutoFit/>
          </a:bodyPr>
          <a:lstStyle/>
          <a:p>
            <a:pPr marL="0">
              <a:buFont typeface="Wingdings" pitchFamily="2" charset="2"/>
              <a:buChar char="Ø"/>
            </a:pPr>
            <a:r>
              <a:rPr lang="en-GB" sz="1800" dirty="0">
                <a:solidFill>
                  <a:srgbClr val="002060"/>
                </a:solidFill>
              </a:rPr>
              <a:t>The answers to questions I have not yet thought to ask</a:t>
            </a:r>
          </a:p>
          <a:p>
            <a:pPr marL="0">
              <a:buFont typeface="Wingdings" pitchFamily="2" charset="2"/>
              <a:buChar char="Ø"/>
            </a:pPr>
            <a:r>
              <a:rPr lang="en-GB" sz="1800" dirty="0">
                <a:solidFill>
                  <a:srgbClr val="002060"/>
                </a:solidFill>
              </a:rPr>
              <a:t>Enable me to run the business MY way</a:t>
            </a:r>
          </a:p>
          <a:p>
            <a:pPr marL="0">
              <a:buFont typeface="Wingdings" pitchFamily="2" charset="2"/>
              <a:buChar char="Ø"/>
            </a:pPr>
            <a:r>
              <a:rPr lang="en-GB" sz="1800" dirty="0">
                <a:solidFill>
                  <a:srgbClr val="002060"/>
                </a:solidFill>
              </a:rPr>
              <a:t>Accurately model every aspect of my business</a:t>
            </a:r>
          </a:p>
          <a:p>
            <a:pPr marL="0">
              <a:buFont typeface="Wingdings" pitchFamily="2" charset="2"/>
              <a:buChar char="Ø"/>
            </a:pPr>
            <a:r>
              <a:rPr lang="en-GB" sz="1800" dirty="0">
                <a:solidFill>
                  <a:srgbClr val="002060"/>
                </a:solidFill>
              </a:rPr>
              <a:t>Totally integrated solution</a:t>
            </a:r>
          </a:p>
          <a:p>
            <a:pPr marL="0">
              <a:buFont typeface="Wingdings" pitchFamily="2" charset="2"/>
              <a:buChar char="Ø"/>
            </a:pPr>
            <a:r>
              <a:rPr lang="en-GB" sz="1800" dirty="0">
                <a:solidFill>
                  <a:srgbClr val="002060"/>
                </a:solidFill>
              </a:rPr>
              <a:t>Entirely reliable and dependable</a:t>
            </a:r>
          </a:p>
          <a:p>
            <a:pPr marL="0">
              <a:buFont typeface="Wingdings" pitchFamily="2" charset="2"/>
              <a:buChar char="Ø"/>
            </a:pPr>
            <a:r>
              <a:rPr lang="en-GB" sz="1800" dirty="0">
                <a:solidFill>
                  <a:srgbClr val="002060"/>
                </a:solidFill>
              </a:rPr>
              <a:t>Fundamentally support the essence of the business and how it thrives (strategy)</a:t>
            </a:r>
          </a:p>
          <a:p>
            <a:pPr marL="0">
              <a:buFont typeface="Wingdings" pitchFamily="2" charset="2"/>
              <a:buChar char="Ø"/>
            </a:pPr>
            <a:r>
              <a:rPr lang="en-GB" sz="1800" dirty="0">
                <a:solidFill>
                  <a:srgbClr val="002060"/>
                </a:solidFill>
              </a:rPr>
              <a:t>Fully support my day to </a:t>
            </a:r>
            <a:r>
              <a:rPr lang="en-GB" sz="1800" dirty="0" smtClean="0">
                <a:solidFill>
                  <a:srgbClr val="002060"/>
                </a:solidFill>
              </a:rPr>
              <a:t>day </a:t>
            </a:r>
            <a:r>
              <a:rPr lang="en-GB" sz="1800" dirty="0">
                <a:solidFill>
                  <a:srgbClr val="002060"/>
                </a:solidFill>
              </a:rPr>
              <a:t>operational functions</a:t>
            </a:r>
          </a:p>
        </p:txBody>
      </p:sp>
      <p:sp>
        <p:nvSpPr>
          <p:cNvPr id="5" name="TextBox 4"/>
          <p:cNvSpPr txBox="1">
            <a:spLocks noChangeArrowheads="1"/>
          </p:cNvSpPr>
          <p:nvPr/>
        </p:nvSpPr>
        <p:spPr bwMode="auto">
          <a:xfrm>
            <a:off x="0" y="5661248"/>
            <a:ext cx="9122591" cy="863600"/>
          </a:xfrm>
          <a:prstGeom prst="rect">
            <a:avLst/>
          </a:prstGeom>
          <a:solidFill>
            <a:schemeClr val="accent1"/>
          </a:solidFill>
          <a:ln w="9525">
            <a:solidFill>
              <a:srgbClr val="00206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20000"/>
              </a:spcBef>
            </a:pPr>
            <a:r>
              <a:rPr lang="en-US" dirty="0" smtClean="0">
                <a:latin typeface="Arial" pitchFamily="34" charset="0"/>
                <a:sym typeface="Wingdings" pitchFamily="2" charset="2"/>
              </a:rPr>
              <a:t>The subject of this presentation is a way in which these requirements can be met in the financial arena</a:t>
            </a:r>
            <a:endParaRPr lang="en-US" dirty="0">
              <a:latin typeface="Arial" pitchFamily="34" charset="0"/>
              <a:sym typeface="Wingdings" pitchFamily="2" charset="2"/>
            </a:endParaRPr>
          </a:p>
        </p:txBody>
      </p:sp>
    </p:spTree>
    <p:extLst>
      <p:ext uri="{BB962C8B-B14F-4D97-AF65-F5344CB8AC3E}">
        <p14:creationId xmlns:p14="http://schemas.microsoft.com/office/powerpoint/2010/main" val="5015168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500"/>
                                        <p:tgtEl>
                                          <p:spTgt spid="4100">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100">
                                            <p:txEl>
                                              <p:pRg st="1" end="1"/>
                                            </p:txEl>
                                          </p:spTgt>
                                        </p:tgtEl>
                                        <p:attrNameLst>
                                          <p:attrName>style.visibility</p:attrName>
                                        </p:attrNameLst>
                                      </p:cBhvr>
                                      <p:to>
                                        <p:strVal val="visible"/>
                                      </p:to>
                                    </p:set>
                                    <p:animEffect transition="in" filter="fade">
                                      <p:cBhvr>
                                        <p:cTn id="11" dur="500"/>
                                        <p:tgtEl>
                                          <p:spTgt spid="4100">
                                            <p:txEl>
                                              <p:pRg st="1" end="1"/>
                                            </p:txEl>
                                          </p:spTgt>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4100">
                                            <p:txEl>
                                              <p:pRg st="2" end="2"/>
                                            </p:txEl>
                                          </p:spTgt>
                                        </p:tgtEl>
                                        <p:attrNameLst>
                                          <p:attrName>style.visibility</p:attrName>
                                        </p:attrNameLst>
                                      </p:cBhvr>
                                      <p:to>
                                        <p:strVal val="visible"/>
                                      </p:to>
                                    </p:set>
                                    <p:animEffect transition="in" filter="fade">
                                      <p:cBhvr>
                                        <p:cTn id="15" dur="500"/>
                                        <p:tgtEl>
                                          <p:spTgt spid="4100">
                                            <p:txEl>
                                              <p:pRg st="2" end="2"/>
                                            </p:txEl>
                                          </p:spTgt>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4100">
                                            <p:txEl>
                                              <p:pRg st="3" end="3"/>
                                            </p:txEl>
                                          </p:spTgt>
                                        </p:tgtEl>
                                        <p:attrNameLst>
                                          <p:attrName>style.visibility</p:attrName>
                                        </p:attrNameLst>
                                      </p:cBhvr>
                                      <p:to>
                                        <p:strVal val="visible"/>
                                      </p:to>
                                    </p:set>
                                    <p:animEffect transition="in" filter="fade">
                                      <p:cBhvr>
                                        <p:cTn id="19" dur="500"/>
                                        <p:tgtEl>
                                          <p:spTgt spid="4100">
                                            <p:txEl>
                                              <p:pRg st="3" end="3"/>
                                            </p:txEl>
                                          </p:spTgt>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4100">
                                            <p:txEl>
                                              <p:pRg st="4" end="4"/>
                                            </p:txEl>
                                          </p:spTgt>
                                        </p:tgtEl>
                                        <p:attrNameLst>
                                          <p:attrName>style.visibility</p:attrName>
                                        </p:attrNameLst>
                                      </p:cBhvr>
                                      <p:to>
                                        <p:strVal val="visible"/>
                                      </p:to>
                                    </p:set>
                                    <p:animEffect transition="in" filter="fade">
                                      <p:cBhvr>
                                        <p:cTn id="23" dur="500"/>
                                        <p:tgtEl>
                                          <p:spTgt spid="4100">
                                            <p:txEl>
                                              <p:pRg st="4" end="4"/>
                                            </p:txEl>
                                          </p:spTgt>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4100">
                                            <p:txEl>
                                              <p:pRg st="5" end="5"/>
                                            </p:txEl>
                                          </p:spTgt>
                                        </p:tgtEl>
                                        <p:attrNameLst>
                                          <p:attrName>style.visibility</p:attrName>
                                        </p:attrNameLst>
                                      </p:cBhvr>
                                      <p:to>
                                        <p:strVal val="visible"/>
                                      </p:to>
                                    </p:set>
                                    <p:animEffect transition="in" filter="fade">
                                      <p:cBhvr>
                                        <p:cTn id="27" dur="500"/>
                                        <p:tgtEl>
                                          <p:spTgt spid="4100">
                                            <p:txEl>
                                              <p:pRg st="5" end="5"/>
                                            </p:txEl>
                                          </p:spTgt>
                                        </p:tgtEl>
                                      </p:cBhvr>
                                    </p:animEffect>
                                  </p:childTnLst>
                                </p:cTn>
                              </p:par>
                            </p:childTnLst>
                          </p:cTn>
                        </p:par>
                        <p:par>
                          <p:cTn id="28" fill="hold" nodeType="afterGroup">
                            <p:stCondLst>
                              <p:cond delay="3000"/>
                            </p:stCondLst>
                            <p:childTnLst>
                              <p:par>
                                <p:cTn id="29" presetID="10" presetClass="entr" presetSubtype="0" fill="hold" nodeType="afterEffect">
                                  <p:stCondLst>
                                    <p:cond delay="0"/>
                                  </p:stCondLst>
                                  <p:childTnLst>
                                    <p:set>
                                      <p:cBhvr>
                                        <p:cTn id="30" dur="1" fill="hold">
                                          <p:stCondLst>
                                            <p:cond delay="0"/>
                                          </p:stCondLst>
                                        </p:cTn>
                                        <p:tgtEl>
                                          <p:spTgt spid="4100">
                                            <p:txEl>
                                              <p:pRg st="6" end="6"/>
                                            </p:txEl>
                                          </p:spTgt>
                                        </p:tgtEl>
                                        <p:attrNameLst>
                                          <p:attrName>style.visibility</p:attrName>
                                        </p:attrNameLst>
                                      </p:cBhvr>
                                      <p:to>
                                        <p:strVal val="visible"/>
                                      </p:to>
                                    </p:set>
                                    <p:animEffect transition="in" filter="fade">
                                      <p:cBhvr>
                                        <p:cTn id="31" dur="500"/>
                                        <p:tgtEl>
                                          <p:spTgt spid="4100">
                                            <p:txEl>
                                              <p:pRg st="6" end="6"/>
                                            </p:txEl>
                                          </p:spTgt>
                                        </p:tgtEl>
                                      </p:cBhvr>
                                    </p:animEffect>
                                  </p:childTnLst>
                                </p:cTn>
                              </p:par>
                            </p:childTnLst>
                          </p:cTn>
                        </p:par>
                        <p:par>
                          <p:cTn id="32" fill="hold" nodeType="afterGroup">
                            <p:stCondLst>
                              <p:cond delay="3500"/>
                            </p:stCondLst>
                            <p:childTnLst>
                              <p:par>
                                <p:cTn id="33" presetID="2" presetClass="entr" presetSubtype="3"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2000" fill="hold"/>
                                        <p:tgtEl>
                                          <p:spTgt spid="5"/>
                                        </p:tgtEl>
                                        <p:attrNameLst>
                                          <p:attrName>ppt_x</p:attrName>
                                        </p:attrNameLst>
                                      </p:cBhvr>
                                      <p:tavLst>
                                        <p:tav tm="0">
                                          <p:val>
                                            <p:strVal val="1+#ppt_w/2"/>
                                          </p:val>
                                        </p:tav>
                                        <p:tav tm="100000">
                                          <p:val>
                                            <p:strVal val="#ppt_x"/>
                                          </p:val>
                                        </p:tav>
                                      </p:tavLst>
                                    </p:anim>
                                    <p:anim calcmode="lin" valueType="num">
                                      <p:cBhvr additive="base">
                                        <p:cTn id="36" dur="2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US" sz="2400" b="1" dirty="0">
                <a:solidFill>
                  <a:srgbClr val="002060"/>
                </a:solidFill>
              </a:rPr>
              <a:t>Unlocking the TRUE potential of </a:t>
            </a:r>
            <a:r>
              <a:rPr lang="en-US" sz="2400" b="1" dirty="0" smtClean="0">
                <a:solidFill>
                  <a:srgbClr val="002060"/>
                </a:solidFill>
              </a:rPr>
              <a:t>ERP</a:t>
            </a:r>
          </a:p>
          <a:p>
            <a:r>
              <a:rPr lang="en-US" sz="2400" b="1" dirty="0" err="1" smtClean="0">
                <a:solidFill>
                  <a:srgbClr val="002060"/>
                </a:solidFill>
              </a:rPr>
              <a:t>vs</a:t>
            </a:r>
            <a:r>
              <a:rPr lang="en-US" sz="2400" b="1" dirty="0" smtClean="0">
                <a:solidFill>
                  <a:srgbClr val="002060"/>
                </a:solidFill>
              </a:rPr>
              <a:t> The Factors Driving Mediocrity</a:t>
            </a:r>
            <a:endParaRPr lang="en-ZA" sz="2400" b="1" dirty="0" smtClean="0">
              <a:solidFill>
                <a:srgbClr val="002060"/>
              </a:solidFill>
            </a:endParaRPr>
          </a:p>
        </p:txBody>
      </p:sp>
      <p:sp>
        <p:nvSpPr>
          <p:cNvPr id="8" name="TextBox 7"/>
          <p:cNvSpPr txBox="1"/>
          <p:nvPr/>
        </p:nvSpPr>
        <p:spPr>
          <a:xfrm>
            <a:off x="107504" y="1518077"/>
            <a:ext cx="8928992" cy="5242461"/>
          </a:xfrm>
          <a:prstGeom prst="rect">
            <a:avLst/>
          </a:prstGeom>
          <a:noFill/>
        </p:spPr>
        <p:txBody>
          <a:bodyPr wrap="square" rtlCol="0">
            <a:spAutoFit/>
          </a:bodyPr>
          <a:lstStyle/>
          <a:p>
            <a:pPr marL="342900" indent="-342900">
              <a:spcBef>
                <a:spcPts val="400"/>
              </a:spcBef>
              <a:buFont typeface="+mj-lt"/>
              <a:buAutoNum type="arabicPeriod"/>
            </a:pPr>
            <a:r>
              <a:rPr lang="en-US" dirty="0">
                <a:solidFill>
                  <a:srgbClr val="002060"/>
                </a:solidFill>
              </a:rPr>
              <a:t>DO NOT know it is possible</a:t>
            </a:r>
          </a:p>
          <a:p>
            <a:pPr marL="342900" indent="-342900">
              <a:spcBef>
                <a:spcPts val="400"/>
              </a:spcBef>
              <a:buFont typeface="+mj-lt"/>
              <a:buAutoNum type="arabicPeriod"/>
            </a:pPr>
            <a:r>
              <a:rPr lang="en-US" dirty="0">
                <a:solidFill>
                  <a:srgbClr val="002060"/>
                </a:solidFill>
              </a:rPr>
              <a:t>Inappropriate Governance</a:t>
            </a:r>
          </a:p>
          <a:p>
            <a:pPr marL="342900" indent="-342900">
              <a:spcBef>
                <a:spcPts val="400"/>
              </a:spcBef>
              <a:buFont typeface="+mj-lt"/>
              <a:buAutoNum type="arabicPeriod"/>
            </a:pPr>
            <a:r>
              <a:rPr lang="en-US" dirty="0">
                <a:solidFill>
                  <a:srgbClr val="002060"/>
                </a:solidFill>
              </a:rPr>
              <a:t>Operational investment focus</a:t>
            </a:r>
          </a:p>
          <a:p>
            <a:pPr marL="342900" indent="-342900">
              <a:spcBef>
                <a:spcPts val="400"/>
              </a:spcBef>
              <a:buFont typeface="+mj-lt"/>
              <a:buAutoNum type="arabicPeriod"/>
            </a:pPr>
            <a:r>
              <a:rPr lang="en-US" dirty="0">
                <a:solidFill>
                  <a:srgbClr val="002060"/>
                </a:solidFill>
              </a:rPr>
              <a:t>No concept of how to deliver strategic advantage</a:t>
            </a:r>
          </a:p>
          <a:p>
            <a:pPr marL="342900" indent="-342900">
              <a:spcBef>
                <a:spcPts val="400"/>
              </a:spcBef>
              <a:buFont typeface="+mj-lt"/>
              <a:buAutoNum type="arabicPeriod"/>
            </a:pPr>
            <a:r>
              <a:rPr lang="en-US" dirty="0">
                <a:solidFill>
                  <a:srgbClr val="002060"/>
                </a:solidFill>
              </a:rPr>
              <a:t>Lack of a holistic Integrated Business Information </a:t>
            </a:r>
            <a:r>
              <a:rPr lang="en-US" dirty="0" smtClean="0">
                <a:solidFill>
                  <a:srgbClr val="002060"/>
                </a:solidFill>
              </a:rPr>
              <a:t>Systems (IBIS) </a:t>
            </a:r>
            <a:r>
              <a:rPr lang="en-US" dirty="0">
                <a:solidFill>
                  <a:srgbClr val="002060"/>
                </a:solidFill>
              </a:rPr>
              <a:t>view </a:t>
            </a:r>
          </a:p>
          <a:p>
            <a:pPr marL="342900" indent="-342900">
              <a:spcBef>
                <a:spcPts val="400"/>
              </a:spcBef>
              <a:buFont typeface="+mj-lt"/>
              <a:buAutoNum type="arabicPeriod"/>
            </a:pPr>
            <a:r>
              <a:rPr lang="en-US" dirty="0" smtClean="0">
                <a:solidFill>
                  <a:srgbClr val="002060"/>
                </a:solidFill>
              </a:rPr>
              <a:t>Unaware of the </a:t>
            </a:r>
            <a:r>
              <a:rPr lang="en-US" dirty="0">
                <a:solidFill>
                  <a:srgbClr val="002060"/>
                </a:solidFill>
              </a:rPr>
              <a:t>CRITICAL role of the strategic solution architect</a:t>
            </a:r>
          </a:p>
          <a:p>
            <a:pPr marL="342900" indent="-342900">
              <a:spcBef>
                <a:spcPts val="400"/>
              </a:spcBef>
              <a:buFont typeface="+mj-lt"/>
              <a:buAutoNum type="arabicPeriod"/>
            </a:pPr>
            <a:r>
              <a:rPr lang="en-US" dirty="0">
                <a:solidFill>
                  <a:srgbClr val="002060"/>
                </a:solidFill>
              </a:rPr>
              <a:t>The commercial model of implementation is diametrically opposed to a high value outcome</a:t>
            </a:r>
          </a:p>
          <a:p>
            <a:pPr marL="342900" indent="-342900">
              <a:spcBef>
                <a:spcPts val="400"/>
              </a:spcBef>
              <a:buFont typeface="+mj-lt"/>
              <a:buAutoNum type="arabicPeriod"/>
            </a:pPr>
            <a:r>
              <a:rPr lang="en-US" dirty="0">
                <a:solidFill>
                  <a:srgbClr val="002060"/>
                </a:solidFill>
              </a:rPr>
              <a:t>The average rate approach</a:t>
            </a:r>
          </a:p>
          <a:p>
            <a:pPr marL="342900" indent="-342900">
              <a:spcBef>
                <a:spcPts val="400"/>
              </a:spcBef>
              <a:buFont typeface="+mj-lt"/>
              <a:buAutoNum type="arabicPeriod"/>
            </a:pPr>
            <a:r>
              <a:rPr lang="en-US" dirty="0">
                <a:solidFill>
                  <a:srgbClr val="002060"/>
                </a:solidFill>
              </a:rPr>
              <a:t>Process and "as is" obsession</a:t>
            </a:r>
          </a:p>
          <a:p>
            <a:pPr marL="342900" indent="-342900">
              <a:spcBef>
                <a:spcPts val="400"/>
              </a:spcBef>
              <a:buFont typeface="+mj-lt"/>
              <a:buAutoNum type="arabicPeriod"/>
            </a:pPr>
            <a:r>
              <a:rPr lang="en-US" dirty="0">
                <a:solidFill>
                  <a:srgbClr val="002060"/>
                </a:solidFill>
              </a:rPr>
              <a:t>Technobabble</a:t>
            </a:r>
          </a:p>
          <a:p>
            <a:pPr marL="342900" indent="-342900">
              <a:spcBef>
                <a:spcPts val="400"/>
              </a:spcBef>
              <a:buFont typeface="+mj-lt"/>
              <a:buAutoNum type="arabicPeriod"/>
            </a:pPr>
            <a:r>
              <a:rPr lang="en-US" dirty="0">
                <a:solidFill>
                  <a:srgbClr val="002060"/>
                </a:solidFill>
              </a:rPr>
              <a:t>Sloppy configuration</a:t>
            </a:r>
          </a:p>
          <a:p>
            <a:pPr marL="342900" indent="-342900">
              <a:spcBef>
                <a:spcPts val="400"/>
              </a:spcBef>
              <a:buFont typeface="+mj-lt"/>
              <a:buAutoNum type="arabicPeriod"/>
            </a:pPr>
            <a:r>
              <a:rPr lang="en-US" dirty="0">
                <a:solidFill>
                  <a:srgbClr val="002060"/>
                </a:solidFill>
              </a:rPr>
              <a:t>Confusion regarding valid customization</a:t>
            </a:r>
          </a:p>
          <a:p>
            <a:pPr marL="342900" indent="-342900">
              <a:spcBef>
                <a:spcPts val="400"/>
              </a:spcBef>
              <a:buFont typeface="+mj-lt"/>
              <a:buAutoNum type="arabicPeriod"/>
            </a:pPr>
            <a:r>
              <a:rPr lang="en-US" dirty="0" smtClean="0">
                <a:solidFill>
                  <a:srgbClr val="002060"/>
                </a:solidFill>
              </a:rPr>
              <a:t>Lack </a:t>
            </a:r>
            <a:r>
              <a:rPr lang="en-US" dirty="0">
                <a:solidFill>
                  <a:srgbClr val="002060"/>
                </a:solidFill>
              </a:rPr>
              <a:t>of awareness of the benefits of strategic customization</a:t>
            </a:r>
          </a:p>
          <a:p>
            <a:pPr marL="342900" indent="-342900">
              <a:spcBef>
                <a:spcPts val="400"/>
              </a:spcBef>
              <a:buFont typeface="+mj-lt"/>
              <a:buAutoNum type="arabicPeriod"/>
            </a:pPr>
            <a:r>
              <a:rPr lang="en-US" dirty="0">
                <a:solidFill>
                  <a:srgbClr val="002060"/>
                </a:solidFill>
              </a:rPr>
              <a:t>Sloppy CONTRACTS with no accountability</a:t>
            </a:r>
          </a:p>
          <a:p>
            <a:pPr marL="342900" indent="-342900">
              <a:spcBef>
                <a:spcPts val="400"/>
              </a:spcBef>
              <a:buFont typeface="+mj-lt"/>
              <a:buAutoNum type="arabicPeriod"/>
            </a:pPr>
            <a:r>
              <a:rPr lang="en-US" dirty="0">
                <a:solidFill>
                  <a:srgbClr val="002060"/>
                </a:solidFill>
              </a:rPr>
              <a:t>Unconscious incompetence is EVERYWHERE</a:t>
            </a:r>
          </a:p>
        </p:txBody>
      </p:sp>
      <p:pic>
        <p:nvPicPr>
          <p:cNvPr id="6" name="Picture 2"/>
          <p:cNvPicPr>
            <a:picLocks noChangeAspect="1" noChangeArrowheads="1"/>
          </p:cNvPicPr>
          <p:nvPr/>
        </p:nvPicPr>
        <p:blipFill>
          <a:blip r:embed="rId3" cstate="print"/>
          <a:srcRect/>
          <a:stretch>
            <a:fillRect/>
          </a:stretch>
        </p:blipFill>
        <p:spPr bwMode="auto">
          <a:xfrm>
            <a:off x="7211760" y="1484784"/>
            <a:ext cx="1932240" cy="1285884"/>
          </a:xfrm>
          <a:prstGeom prst="rect">
            <a:avLst/>
          </a:prstGeom>
          <a:noFill/>
          <a:ln w="9525">
            <a:noFill/>
            <a:miter lim="800000"/>
            <a:headEnd/>
            <a:tailEnd/>
          </a:ln>
        </p:spPr>
      </p:pic>
    </p:spTree>
    <p:extLst>
      <p:ext uri="{BB962C8B-B14F-4D97-AF65-F5344CB8AC3E}">
        <p14:creationId xmlns:p14="http://schemas.microsoft.com/office/powerpoint/2010/main" val="247417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1000"/>
                                        <p:tgtEl>
                                          <p:spTgt spid="8">
                                            <p:txEl>
                                              <p:pRg st="0" end="0"/>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fade">
                                      <p:cBhvr>
                                        <p:cTn id="23" dur="1000"/>
                                        <p:tgtEl>
                                          <p:spTgt spid="8">
                                            <p:txEl>
                                              <p:pRg st="1" end="1"/>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fade">
                                      <p:cBhvr>
                                        <p:cTn id="27" dur="1000"/>
                                        <p:tgtEl>
                                          <p:spTgt spid="8">
                                            <p:txEl>
                                              <p:pRg st="2" end="2"/>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Effect transition="in" filter="fade">
                                      <p:cBhvr>
                                        <p:cTn id="31" dur="1000"/>
                                        <p:tgtEl>
                                          <p:spTgt spid="8">
                                            <p:txEl>
                                              <p:pRg st="3" end="3"/>
                                            </p:txEl>
                                          </p:spTgt>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fade">
                                      <p:cBhvr>
                                        <p:cTn id="35" dur="1000"/>
                                        <p:tgtEl>
                                          <p:spTgt spid="8">
                                            <p:txEl>
                                              <p:pRg st="4" end="4"/>
                                            </p:txEl>
                                          </p:spTgt>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8">
                                            <p:txEl>
                                              <p:pRg st="5" end="5"/>
                                            </p:txEl>
                                          </p:spTgt>
                                        </p:tgtEl>
                                        <p:attrNameLst>
                                          <p:attrName>style.visibility</p:attrName>
                                        </p:attrNameLst>
                                      </p:cBhvr>
                                      <p:to>
                                        <p:strVal val="visible"/>
                                      </p:to>
                                    </p:set>
                                    <p:animEffect transition="in" filter="fade">
                                      <p:cBhvr>
                                        <p:cTn id="39" dur="1000"/>
                                        <p:tgtEl>
                                          <p:spTgt spid="8">
                                            <p:txEl>
                                              <p:pRg st="5" end="5"/>
                                            </p:txEl>
                                          </p:spTgt>
                                        </p:tgtEl>
                                      </p:cBhvr>
                                    </p:animEffect>
                                  </p:childTnLst>
                                </p:cTn>
                              </p:par>
                            </p:childTnLst>
                          </p:cTn>
                        </p:par>
                        <p:par>
                          <p:cTn id="40" fill="hold">
                            <p:stCondLst>
                              <p:cond delay="9000"/>
                            </p:stCondLst>
                            <p:childTnLst>
                              <p:par>
                                <p:cTn id="41" presetID="10" presetClass="entr" presetSubtype="0" fill="hold" nodeType="afterEffect">
                                  <p:stCondLst>
                                    <p:cond delay="0"/>
                                  </p:stCondLst>
                                  <p:childTnLst>
                                    <p:set>
                                      <p:cBhvr>
                                        <p:cTn id="42" dur="1" fill="hold">
                                          <p:stCondLst>
                                            <p:cond delay="0"/>
                                          </p:stCondLst>
                                        </p:cTn>
                                        <p:tgtEl>
                                          <p:spTgt spid="8">
                                            <p:txEl>
                                              <p:pRg st="6" end="6"/>
                                            </p:txEl>
                                          </p:spTgt>
                                        </p:tgtEl>
                                        <p:attrNameLst>
                                          <p:attrName>style.visibility</p:attrName>
                                        </p:attrNameLst>
                                      </p:cBhvr>
                                      <p:to>
                                        <p:strVal val="visible"/>
                                      </p:to>
                                    </p:set>
                                    <p:animEffect transition="in" filter="fade">
                                      <p:cBhvr>
                                        <p:cTn id="43" dur="1000"/>
                                        <p:tgtEl>
                                          <p:spTgt spid="8">
                                            <p:txEl>
                                              <p:pRg st="6" end="6"/>
                                            </p:txEl>
                                          </p:spTgt>
                                        </p:tgtEl>
                                      </p:cBhvr>
                                    </p:animEffect>
                                  </p:childTnLst>
                                </p:cTn>
                              </p:par>
                            </p:childTnLst>
                          </p:cTn>
                        </p:par>
                        <p:par>
                          <p:cTn id="44" fill="hold">
                            <p:stCondLst>
                              <p:cond delay="10000"/>
                            </p:stCondLst>
                            <p:childTnLst>
                              <p:par>
                                <p:cTn id="45" presetID="10" presetClass="entr" presetSubtype="0" fill="hold" nodeType="afterEffect">
                                  <p:stCondLst>
                                    <p:cond delay="0"/>
                                  </p:stCondLst>
                                  <p:childTnLst>
                                    <p:set>
                                      <p:cBhvr>
                                        <p:cTn id="46" dur="1" fill="hold">
                                          <p:stCondLst>
                                            <p:cond delay="0"/>
                                          </p:stCondLst>
                                        </p:cTn>
                                        <p:tgtEl>
                                          <p:spTgt spid="8">
                                            <p:txEl>
                                              <p:pRg st="7" end="7"/>
                                            </p:txEl>
                                          </p:spTgt>
                                        </p:tgtEl>
                                        <p:attrNameLst>
                                          <p:attrName>style.visibility</p:attrName>
                                        </p:attrNameLst>
                                      </p:cBhvr>
                                      <p:to>
                                        <p:strVal val="visible"/>
                                      </p:to>
                                    </p:set>
                                    <p:animEffect transition="in" filter="fade">
                                      <p:cBhvr>
                                        <p:cTn id="47" dur="1000"/>
                                        <p:tgtEl>
                                          <p:spTgt spid="8">
                                            <p:txEl>
                                              <p:pRg st="7" end="7"/>
                                            </p:txEl>
                                          </p:spTgt>
                                        </p:tgtEl>
                                      </p:cBhvr>
                                    </p:animEffect>
                                  </p:childTnLst>
                                </p:cTn>
                              </p:par>
                            </p:childTnLst>
                          </p:cTn>
                        </p:par>
                        <p:par>
                          <p:cTn id="48" fill="hold">
                            <p:stCondLst>
                              <p:cond delay="11000"/>
                            </p:stCondLst>
                            <p:childTnLst>
                              <p:par>
                                <p:cTn id="49" presetID="10" presetClass="entr" presetSubtype="0" fill="hold" nodeType="afterEffect">
                                  <p:stCondLst>
                                    <p:cond delay="0"/>
                                  </p:stCondLst>
                                  <p:childTnLst>
                                    <p:set>
                                      <p:cBhvr>
                                        <p:cTn id="50" dur="1" fill="hold">
                                          <p:stCondLst>
                                            <p:cond delay="0"/>
                                          </p:stCondLst>
                                        </p:cTn>
                                        <p:tgtEl>
                                          <p:spTgt spid="8">
                                            <p:txEl>
                                              <p:pRg st="8" end="8"/>
                                            </p:txEl>
                                          </p:spTgt>
                                        </p:tgtEl>
                                        <p:attrNameLst>
                                          <p:attrName>style.visibility</p:attrName>
                                        </p:attrNameLst>
                                      </p:cBhvr>
                                      <p:to>
                                        <p:strVal val="visible"/>
                                      </p:to>
                                    </p:set>
                                    <p:animEffect transition="in" filter="fade">
                                      <p:cBhvr>
                                        <p:cTn id="51" dur="1000"/>
                                        <p:tgtEl>
                                          <p:spTgt spid="8">
                                            <p:txEl>
                                              <p:pRg st="8" end="8"/>
                                            </p:txEl>
                                          </p:spTgt>
                                        </p:tgtEl>
                                      </p:cBhvr>
                                    </p:animEffect>
                                  </p:childTnLst>
                                </p:cTn>
                              </p:par>
                            </p:childTnLst>
                          </p:cTn>
                        </p:par>
                        <p:par>
                          <p:cTn id="52" fill="hold">
                            <p:stCondLst>
                              <p:cond delay="12000"/>
                            </p:stCondLst>
                            <p:childTnLst>
                              <p:par>
                                <p:cTn id="53" presetID="10" presetClass="entr" presetSubtype="0" fill="hold" nodeType="afterEffect">
                                  <p:stCondLst>
                                    <p:cond delay="0"/>
                                  </p:stCondLst>
                                  <p:childTnLst>
                                    <p:set>
                                      <p:cBhvr>
                                        <p:cTn id="54" dur="1" fill="hold">
                                          <p:stCondLst>
                                            <p:cond delay="0"/>
                                          </p:stCondLst>
                                        </p:cTn>
                                        <p:tgtEl>
                                          <p:spTgt spid="8">
                                            <p:txEl>
                                              <p:pRg st="9" end="9"/>
                                            </p:txEl>
                                          </p:spTgt>
                                        </p:tgtEl>
                                        <p:attrNameLst>
                                          <p:attrName>style.visibility</p:attrName>
                                        </p:attrNameLst>
                                      </p:cBhvr>
                                      <p:to>
                                        <p:strVal val="visible"/>
                                      </p:to>
                                    </p:set>
                                    <p:animEffect transition="in" filter="fade">
                                      <p:cBhvr>
                                        <p:cTn id="55" dur="1000"/>
                                        <p:tgtEl>
                                          <p:spTgt spid="8">
                                            <p:txEl>
                                              <p:pRg st="9" end="9"/>
                                            </p:txEl>
                                          </p:spTgt>
                                        </p:tgtEl>
                                      </p:cBhvr>
                                    </p:animEffect>
                                  </p:childTnLst>
                                </p:cTn>
                              </p:par>
                            </p:childTnLst>
                          </p:cTn>
                        </p:par>
                        <p:par>
                          <p:cTn id="56" fill="hold">
                            <p:stCondLst>
                              <p:cond delay="13000"/>
                            </p:stCondLst>
                            <p:childTnLst>
                              <p:par>
                                <p:cTn id="57" presetID="10" presetClass="entr" presetSubtype="0" fill="hold" nodeType="afterEffect">
                                  <p:stCondLst>
                                    <p:cond delay="0"/>
                                  </p:stCondLst>
                                  <p:childTnLst>
                                    <p:set>
                                      <p:cBhvr>
                                        <p:cTn id="58" dur="1" fill="hold">
                                          <p:stCondLst>
                                            <p:cond delay="0"/>
                                          </p:stCondLst>
                                        </p:cTn>
                                        <p:tgtEl>
                                          <p:spTgt spid="8">
                                            <p:txEl>
                                              <p:pRg st="10" end="10"/>
                                            </p:txEl>
                                          </p:spTgt>
                                        </p:tgtEl>
                                        <p:attrNameLst>
                                          <p:attrName>style.visibility</p:attrName>
                                        </p:attrNameLst>
                                      </p:cBhvr>
                                      <p:to>
                                        <p:strVal val="visible"/>
                                      </p:to>
                                    </p:set>
                                    <p:animEffect transition="in" filter="fade">
                                      <p:cBhvr>
                                        <p:cTn id="59" dur="1000"/>
                                        <p:tgtEl>
                                          <p:spTgt spid="8">
                                            <p:txEl>
                                              <p:pRg st="10" end="10"/>
                                            </p:txEl>
                                          </p:spTgt>
                                        </p:tgtEl>
                                      </p:cBhvr>
                                    </p:animEffect>
                                  </p:childTnLst>
                                </p:cTn>
                              </p:par>
                            </p:childTnLst>
                          </p:cTn>
                        </p:par>
                        <p:par>
                          <p:cTn id="60" fill="hold">
                            <p:stCondLst>
                              <p:cond delay="14000"/>
                            </p:stCondLst>
                            <p:childTnLst>
                              <p:par>
                                <p:cTn id="61" presetID="10" presetClass="entr" presetSubtype="0" fill="hold" nodeType="afterEffect">
                                  <p:stCondLst>
                                    <p:cond delay="0"/>
                                  </p:stCondLst>
                                  <p:childTnLst>
                                    <p:set>
                                      <p:cBhvr>
                                        <p:cTn id="62" dur="1" fill="hold">
                                          <p:stCondLst>
                                            <p:cond delay="0"/>
                                          </p:stCondLst>
                                        </p:cTn>
                                        <p:tgtEl>
                                          <p:spTgt spid="8">
                                            <p:txEl>
                                              <p:pRg st="11" end="11"/>
                                            </p:txEl>
                                          </p:spTgt>
                                        </p:tgtEl>
                                        <p:attrNameLst>
                                          <p:attrName>style.visibility</p:attrName>
                                        </p:attrNameLst>
                                      </p:cBhvr>
                                      <p:to>
                                        <p:strVal val="visible"/>
                                      </p:to>
                                    </p:set>
                                    <p:animEffect transition="in" filter="fade">
                                      <p:cBhvr>
                                        <p:cTn id="63" dur="1000"/>
                                        <p:tgtEl>
                                          <p:spTgt spid="8">
                                            <p:txEl>
                                              <p:pRg st="11" end="11"/>
                                            </p:txEl>
                                          </p:spTgt>
                                        </p:tgtEl>
                                      </p:cBhvr>
                                    </p:animEffect>
                                  </p:childTnLst>
                                </p:cTn>
                              </p:par>
                            </p:childTnLst>
                          </p:cTn>
                        </p:par>
                        <p:par>
                          <p:cTn id="64" fill="hold">
                            <p:stCondLst>
                              <p:cond delay="15000"/>
                            </p:stCondLst>
                            <p:childTnLst>
                              <p:par>
                                <p:cTn id="65" presetID="10" presetClass="entr" presetSubtype="0" fill="hold" nodeType="afterEffect">
                                  <p:stCondLst>
                                    <p:cond delay="0"/>
                                  </p:stCondLst>
                                  <p:childTnLst>
                                    <p:set>
                                      <p:cBhvr>
                                        <p:cTn id="66" dur="1" fill="hold">
                                          <p:stCondLst>
                                            <p:cond delay="0"/>
                                          </p:stCondLst>
                                        </p:cTn>
                                        <p:tgtEl>
                                          <p:spTgt spid="8">
                                            <p:txEl>
                                              <p:pRg st="12" end="12"/>
                                            </p:txEl>
                                          </p:spTgt>
                                        </p:tgtEl>
                                        <p:attrNameLst>
                                          <p:attrName>style.visibility</p:attrName>
                                        </p:attrNameLst>
                                      </p:cBhvr>
                                      <p:to>
                                        <p:strVal val="visible"/>
                                      </p:to>
                                    </p:set>
                                    <p:animEffect transition="in" filter="fade">
                                      <p:cBhvr>
                                        <p:cTn id="67" dur="1000"/>
                                        <p:tgtEl>
                                          <p:spTgt spid="8">
                                            <p:txEl>
                                              <p:pRg st="12" end="12"/>
                                            </p:txEl>
                                          </p:spTgt>
                                        </p:tgtEl>
                                      </p:cBhvr>
                                    </p:animEffect>
                                  </p:childTnLst>
                                </p:cTn>
                              </p:par>
                            </p:childTnLst>
                          </p:cTn>
                        </p:par>
                        <p:par>
                          <p:cTn id="68" fill="hold">
                            <p:stCondLst>
                              <p:cond delay="16000"/>
                            </p:stCondLst>
                            <p:childTnLst>
                              <p:par>
                                <p:cTn id="69" presetID="10" presetClass="entr" presetSubtype="0" fill="hold" nodeType="afterEffect">
                                  <p:stCondLst>
                                    <p:cond delay="0"/>
                                  </p:stCondLst>
                                  <p:childTnLst>
                                    <p:set>
                                      <p:cBhvr>
                                        <p:cTn id="70" dur="1" fill="hold">
                                          <p:stCondLst>
                                            <p:cond delay="0"/>
                                          </p:stCondLst>
                                        </p:cTn>
                                        <p:tgtEl>
                                          <p:spTgt spid="8">
                                            <p:txEl>
                                              <p:pRg st="13" end="13"/>
                                            </p:txEl>
                                          </p:spTgt>
                                        </p:tgtEl>
                                        <p:attrNameLst>
                                          <p:attrName>style.visibility</p:attrName>
                                        </p:attrNameLst>
                                      </p:cBhvr>
                                      <p:to>
                                        <p:strVal val="visible"/>
                                      </p:to>
                                    </p:set>
                                    <p:animEffect transition="in" filter="fade">
                                      <p:cBhvr>
                                        <p:cTn id="71" dur="1000"/>
                                        <p:tgtEl>
                                          <p:spTgt spid="8">
                                            <p:txEl>
                                              <p:pRg st="13" end="13"/>
                                            </p:txEl>
                                          </p:spTgt>
                                        </p:tgtEl>
                                      </p:cBhvr>
                                    </p:animEffect>
                                  </p:childTnLst>
                                </p:cTn>
                              </p:par>
                            </p:childTnLst>
                          </p:cTn>
                        </p:par>
                        <p:par>
                          <p:cTn id="72" fill="hold">
                            <p:stCondLst>
                              <p:cond delay="17000"/>
                            </p:stCondLst>
                            <p:childTnLst>
                              <p:par>
                                <p:cTn id="73" presetID="10" presetClass="entr" presetSubtype="0" fill="hold" nodeType="afterEffect">
                                  <p:stCondLst>
                                    <p:cond delay="0"/>
                                  </p:stCondLst>
                                  <p:childTnLst>
                                    <p:set>
                                      <p:cBhvr>
                                        <p:cTn id="74" dur="1" fill="hold">
                                          <p:stCondLst>
                                            <p:cond delay="0"/>
                                          </p:stCondLst>
                                        </p:cTn>
                                        <p:tgtEl>
                                          <p:spTgt spid="8">
                                            <p:txEl>
                                              <p:pRg st="14" end="14"/>
                                            </p:txEl>
                                          </p:spTgt>
                                        </p:tgtEl>
                                        <p:attrNameLst>
                                          <p:attrName>style.visibility</p:attrName>
                                        </p:attrNameLst>
                                      </p:cBhvr>
                                      <p:to>
                                        <p:strVal val="visible"/>
                                      </p:to>
                                    </p:set>
                                    <p:animEffect transition="in" filter="fade">
                                      <p:cBhvr>
                                        <p:cTn id="75" dur="1000"/>
                                        <p:tgtEl>
                                          <p:spTgt spid="8">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01995148Medium Bloukrans Bridge Cropped.jpg"/>
          <p:cNvPicPr>
            <a:picLocks noChangeAspect="1"/>
          </p:cNvPicPr>
          <p:nvPr/>
        </p:nvPicPr>
        <p:blipFill>
          <a:blip r:embed="rId3" cstate="print"/>
          <a:stretch>
            <a:fillRect/>
          </a:stretch>
        </p:blipFill>
        <p:spPr>
          <a:xfrm>
            <a:off x="0" y="1428736"/>
            <a:ext cx="9144000" cy="5429264"/>
          </a:xfrm>
          <a:prstGeom prst="rect">
            <a:avLst/>
          </a:prstGeom>
        </p:spPr>
      </p:pic>
      <p:sp>
        <p:nvSpPr>
          <p:cNvPr id="4"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Engineers design bridges NOT to fall down</a:t>
            </a:r>
            <a:endParaRPr lang="en-US" sz="24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nvGraphicFramePr>
        <p:xfrm>
          <a:off x="0" y="1143000"/>
          <a:ext cx="9001125" cy="5715000"/>
        </p:xfrm>
        <a:graphic>
          <a:graphicData uri="http://schemas.openxmlformats.org/drawingml/2006/chart">
            <c:chart xmlns:c="http://schemas.openxmlformats.org/drawingml/2006/chart" xmlns:r="http://schemas.openxmlformats.org/officeDocument/2006/relationships" r:id="rId3"/>
          </a:graphicData>
        </a:graphic>
      </p:graphicFrame>
      <p:sp>
        <p:nvSpPr>
          <p:cNvPr id="41987"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Factors </a:t>
            </a:r>
            <a:r>
              <a:rPr lang="en-US" sz="2400" b="1" dirty="0">
                <a:solidFill>
                  <a:srgbClr val="002060"/>
                </a:solidFill>
                <a:latin typeface="Verdana" pitchFamily="34" charset="0"/>
              </a:rPr>
              <a:t>causing </a:t>
            </a:r>
            <a:r>
              <a:rPr lang="en-US" sz="2400" b="1" dirty="0" err="1">
                <a:solidFill>
                  <a:srgbClr val="002060"/>
                </a:solidFill>
                <a:latin typeface="Verdana" pitchFamily="34" charset="0"/>
              </a:rPr>
              <a:t>ERP</a:t>
            </a:r>
            <a:r>
              <a:rPr lang="en-US" sz="2400" b="1" dirty="0">
                <a:solidFill>
                  <a:srgbClr val="002060"/>
                </a:solidFill>
                <a:latin typeface="Verdana" pitchFamily="34" charset="0"/>
              </a:rPr>
              <a:t> failure</a:t>
            </a:r>
          </a:p>
          <a:p>
            <a:endParaRPr lang="en-US" sz="2400" b="1" dirty="0">
              <a:solidFill>
                <a:srgbClr val="002060"/>
              </a:solidFill>
              <a:latin typeface="Verdana" pitchFamily="34" charset="0"/>
            </a:endParaRPr>
          </a:p>
        </p:txBody>
      </p:sp>
      <p:sp>
        <p:nvSpPr>
          <p:cNvPr id="12" name="Oval 11"/>
          <p:cNvSpPr/>
          <p:nvPr/>
        </p:nvSpPr>
        <p:spPr>
          <a:xfrm>
            <a:off x="6858000" y="1785938"/>
            <a:ext cx="500063" cy="42862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8215313" y="2571750"/>
            <a:ext cx="500062" cy="42862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8215313" y="6143625"/>
            <a:ext cx="500062" cy="42862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991" name="TextBox 7"/>
          <p:cNvSpPr txBox="1">
            <a:spLocks noChangeArrowheads="1"/>
          </p:cNvSpPr>
          <p:nvPr/>
        </p:nvSpPr>
        <p:spPr bwMode="auto">
          <a:xfrm>
            <a:off x="1500188" y="6488113"/>
            <a:ext cx="6357937" cy="369887"/>
          </a:xfrm>
          <a:prstGeom prst="rect">
            <a:avLst/>
          </a:prstGeom>
          <a:noFill/>
          <a:ln w="9525">
            <a:noFill/>
            <a:miter lim="800000"/>
            <a:headEnd/>
            <a:tailEnd/>
          </a:ln>
        </p:spPr>
        <p:txBody>
          <a:bodyPr>
            <a:spAutoFit/>
          </a:bodyPr>
          <a:lstStyle/>
          <a:p>
            <a:pPr algn="ctr"/>
            <a:r>
              <a:rPr lang="en-ZA" b="1">
                <a:latin typeface="Verdana" pitchFamily="34" charset="0"/>
              </a:rPr>
              <a:t>Strictly confidential – privileged information</a:t>
            </a:r>
            <a:endParaRPr lang="en-US" b="1">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childTnLst>
                          </p:cTn>
                        </p:par>
                        <p:par>
                          <p:cTn id="16" fill="hold">
                            <p:stCondLst>
                              <p:cond delay="4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Stock_000006680719Small.jpg"/>
          <p:cNvPicPr>
            <a:picLocks noChangeAspect="1"/>
          </p:cNvPicPr>
          <p:nvPr/>
        </p:nvPicPr>
        <p:blipFill>
          <a:blip r:embed="rId3" cstate="print"/>
          <a:stretch>
            <a:fillRect/>
          </a:stretch>
        </p:blipFill>
        <p:spPr>
          <a:xfrm>
            <a:off x="-16789" y="1428737"/>
            <a:ext cx="9160789" cy="5429264"/>
          </a:xfrm>
          <a:prstGeom prst="rect">
            <a:avLst/>
          </a:prstGeom>
        </p:spPr>
      </p:pic>
      <p:sp>
        <p:nvSpPr>
          <p:cNvPr id="7" name="Title 1"/>
          <p:cNvSpPr txBox="1">
            <a:spLocks/>
          </p:cNvSpPr>
          <p:nvPr/>
        </p:nvSpPr>
        <p:spPr>
          <a:xfrm>
            <a:off x="379715" y="214290"/>
            <a:ext cx="6835491" cy="785817"/>
          </a:xfrm>
          <a:prstGeom prst="rect">
            <a:avLst/>
          </a:prstGeom>
        </p:spPr>
        <p:txBody>
          <a:bodyPr vert="horz" lIns="91440" tIns="45720" rIns="91440" bIns="45720" rtlCol="0" anchor="ctr">
            <a:noAutofit/>
          </a:bodyPr>
          <a:lstStyle/>
          <a:p>
            <a:r>
              <a:rPr lang="en-ZA" sz="2400" b="1" dirty="0" smtClean="0">
                <a:solidFill>
                  <a:schemeClr val="tx2"/>
                </a:solidFill>
              </a:rPr>
              <a:t>The value of technology is determined by the person using the technology</a:t>
            </a:r>
            <a:endParaRPr lang="en-US" sz="2400" b="1" dirty="0">
              <a:solidFill>
                <a:schemeClr val="tx2"/>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79715" y="214290"/>
            <a:ext cx="6835491" cy="785817"/>
          </a:xfrm>
          <a:prstGeom prst="rect">
            <a:avLst/>
          </a:prstGeom>
        </p:spPr>
        <p:txBody>
          <a:bodyPr vert="horz" lIns="91440" tIns="45720" rIns="91440" bIns="45720" rtlCol="0" anchor="ctr">
            <a:noAutofit/>
          </a:bodyPr>
          <a:lstStyle/>
          <a:p>
            <a:r>
              <a:rPr lang="en-ZA" sz="2400" b="1" dirty="0" smtClean="0">
                <a:solidFill>
                  <a:schemeClr val="tx2"/>
                </a:solidFill>
              </a:rPr>
              <a:t>Technology is only 5% of what causes failure</a:t>
            </a:r>
            <a:endParaRPr lang="en-US" sz="2400" b="1" dirty="0">
              <a:solidFill>
                <a:schemeClr val="tx2"/>
              </a:solidFill>
            </a:endParaRPr>
          </a:p>
        </p:txBody>
      </p:sp>
      <p:pic>
        <p:nvPicPr>
          <p:cNvPr id="4" name="Picture 3" descr="Application Error.jpg"/>
          <p:cNvPicPr>
            <a:picLocks noChangeAspect="1"/>
          </p:cNvPicPr>
          <p:nvPr/>
        </p:nvPicPr>
        <p:blipFill>
          <a:blip r:embed="rId3" cstate="print"/>
          <a:stretch>
            <a:fillRect/>
          </a:stretch>
        </p:blipFill>
        <p:spPr>
          <a:xfrm>
            <a:off x="1295400" y="2686050"/>
            <a:ext cx="6553200" cy="1485900"/>
          </a:xfrm>
          <a:prstGeom prst="rect">
            <a:avLst/>
          </a:prstGeom>
        </p:spPr>
      </p:pic>
      <p:pic>
        <p:nvPicPr>
          <p:cNvPr id="5" name="Picture 4" descr="End unresponsive program.jpg"/>
          <p:cNvPicPr>
            <a:picLocks noChangeAspect="1"/>
          </p:cNvPicPr>
          <p:nvPr/>
        </p:nvPicPr>
        <p:blipFill>
          <a:blip r:embed="rId4" cstate="print"/>
          <a:stretch>
            <a:fillRect/>
          </a:stretch>
        </p:blipFill>
        <p:spPr>
          <a:xfrm>
            <a:off x="2571750" y="2152650"/>
            <a:ext cx="4000500" cy="2552700"/>
          </a:xfrm>
          <a:prstGeom prst="rect">
            <a:avLst/>
          </a:prstGeom>
        </p:spPr>
      </p:pic>
      <p:pic>
        <p:nvPicPr>
          <p:cNvPr id="6" name="Picture 5" descr="Man Shouting at Computer iStock_000005307293Small.jpg"/>
          <p:cNvPicPr>
            <a:picLocks noChangeAspect="1"/>
          </p:cNvPicPr>
          <p:nvPr/>
        </p:nvPicPr>
        <p:blipFill>
          <a:blip r:embed="rId5" cstate="print"/>
          <a:stretch>
            <a:fillRect/>
          </a:stretch>
        </p:blipFill>
        <p:spPr>
          <a:xfrm>
            <a:off x="0" y="1428736"/>
            <a:ext cx="9144000" cy="5429264"/>
          </a:xfrm>
          <a:prstGeom prst="rect">
            <a:avLst/>
          </a:prstGeom>
        </p:spPr>
      </p:pic>
      <p:sp>
        <p:nvSpPr>
          <p:cNvPr id="8" name="TextBox 7"/>
          <p:cNvSpPr txBox="1"/>
          <p:nvPr/>
        </p:nvSpPr>
        <p:spPr>
          <a:xfrm>
            <a:off x="285720" y="1571612"/>
            <a:ext cx="5000660" cy="646331"/>
          </a:xfrm>
          <a:prstGeom prst="rect">
            <a:avLst/>
          </a:prstGeom>
          <a:noFill/>
        </p:spPr>
        <p:txBody>
          <a:bodyPr wrap="square" rtlCol="0">
            <a:spAutoFit/>
          </a:bodyPr>
          <a:lstStyle/>
          <a:p>
            <a:r>
              <a:rPr lang="en-ZA" b="1" dirty="0" smtClean="0">
                <a:solidFill>
                  <a:schemeClr val="tx2"/>
                </a:solidFill>
              </a:rPr>
              <a:t>Software defects CAN be prevented </a:t>
            </a:r>
          </a:p>
          <a:p>
            <a:r>
              <a:rPr lang="en-ZA" b="1" dirty="0" smtClean="0">
                <a:solidFill>
                  <a:schemeClr val="tx2"/>
                </a:solidFill>
              </a:rPr>
              <a:t>Take a stand</a:t>
            </a:r>
            <a:endParaRPr lang="en-US"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0"/>
                                        <p:tgtEl>
                                          <p:spTgt spid="6"/>
                                        </p:tgtEl>
                                      </p:cBhvr>
                                    </p:animEffect>
                                  </p:childTnLst>
                                </p:cTn>
                              </p:par>
                            </p:childTnLst>
                          </p:cTn>
                        </p:par>
                        <p:par>
                          <p:cTn id="15" fill="hold">
                            <p:stCondLst>
                              <p:cond delay="50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JAR&amp;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2876</TotalTime>
  <Words>1578</Words>
  <Application>Microsoft Office PowerPoint</Application>
  <PresentationFormat>On-screen Show (4:3)</PresentationFormat>
  <Paragraphs>289</Paragraphs>
  <Slides>38</Slides>
  <Notes>38</Notes>
  <HiddenSlides>0</HiddenSlides>
  <MMClips>2</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Why your  ERP is NOT delivering and how to fix IT</vt:lpstr>
      <vt:lpstr>A word of caution</vt:lpstr>
      <vt:lpstr>This is NOT in a Text Book</vt:lpstr>
      <vt:lpstr>The fundamental requirements for an ERP</vt:lpstr>
      <vt:lpstr>PowerPoint Presentation</vt:lpstr>
      <vt:lpstr>PowerPoint Presentation</vt:lpstr>
      <vt:lpstr>PowerPoint Presentation</vt:lpstr>
      <vt:lpstr>PowerPoint Presentation</vt:lpstr>
      <vt:lpstr>PowerPoint Presentation</vt:lpstr>
      <vt:lpstr>PowerPoint Presentation</vt:lpstr>
      <vt:lpstr>Three alternative ERP value scenarios Unlocking the TRUE potential of ERP / IBIS 100 / 1,000 x the norm ???</vt:lpstr>
      <vt:lpstr>PowerPoint Presentation</vt:lpstr>
      <vt:lpstr>PowerPoint Presentation</vt:lpstr>
      <vt:lpstr>PowerPoint Presentation</vt:lpstr>
      <vt:lpstr>PowerPoint Presentation</vt:lpstr>
      <vt:lpstr>PowerPoint Presentation</vt:lpstr>
      <vt:lpstr>PowerPoint Presentation</vt:lpstr>
      <vt:lpstr>IBIS – what every company REALLY has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Robertson</dc:creator>
  <cp:lastModifiedBy>Dr James Robertson UK</cp:lastModifiedBy>
  <cp:revision>155</cp:revision>
  <dcterms:created xsi:type="dcterms:W3CDTF">2009-05-01T08:13:25Z</dcterms:created>
  <dcterms:modified xsi:type="dcterms:W3CDTF">2013-06-14T05:35:43Z</dcterms:modified>
</cp:coreProperties>
</file>